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handoutMasterIdLst>
    <p:handoutMasterId r:id="rId22"/>
  </p:handoutMasterIdLst>
  <p:sldIdLst>
    <p:sldId id="483" r:id="rId5"/>
    <p:sldId id="487" r:id="rId6"/>
    <p:sldId id="491" r:id="rId7"/>
    <p:sldId id="495" r:id="rId8"/>
    <p:sldId id="496" r:id="rId9"/>
    <p:sldId id="497" r:id="rId10"/>
    <p:sldId id="498" r:id="rId11"/>
    <p:sldId id="499" r:id="rId12"/>
    <p:sldId id="507" r:id="rId13"/>
    <p:sldId id="501" r:id="rId14"/>
    <p:sldId id="502" r:id="rId15"/>
    <p:sldId id="508" r:id="rId16"/>
    <p:sldId id="504" r:id="rId17"/>
    <p:sldId id="505" r:id="rId18"/>
    <p:sldId id="506" r:id="rId19"/>
    <p:sldId id="509" r:id="rId20"/>
  </p:sldIdLst>
  <p:sldSz cx="9144000" cy="6858000" type="screen4x3"/>
  <p:notesSz cx="6858000" cy="9077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">
          <p15:clr>
            <a:srgbClr val="A4A3A4"/>
          </p15:clr>
        </p15:guide>
        <p15:guide id="3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4700"/>
    <a:srgbClr val="333399"/>
    <a:srgbClr val="C44B00"/>
    <a:srgbClr val="CA4F00"/>
    <a:srgbClr val="C84F00"/>
    <a:srgbClr val="C44F00"/>
    <a:srgbClr val="B84A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3" autoAdjust="0"/>
    <p:restoredTop sz="94700" autoAdjust="0"/>
  </p:normalViewPr>
  <p:slideViewPr>
    <p:cSldViewPr>
      <p:cViewPr varScale="1">
        <p:scale>
          <a:sx n="63" d="100"/>
          <a:sy n="63" d="100"/>
        </p:scale>
        <p:origin x="1324" y="32"/>
      </p:cViewPr>
      <p:guideLst>
        <p:guide orient="horz" pos="528"/>
        <p:guide pos="144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C0900A5-C496-4DEF-87D4-BE3212C72A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7CE3165-94AC-497E-BF74-C41D577C7C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EBF97083-2EC0-417A-B9C8-E14BF364E46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34863B3E-1478-4D4C-826C-49415AFE56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155754-1894-48D8-B93C-ADF82F3FF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AAD9473-3651-4D58-B8AE-1FB9DDA864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A64B84E9-5645-4C19-82DD-3BF8E58C232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1E62387-A7D5-40D7-98B8-73A781A33AB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id="{C0DDAC7E-AF0E-4686-B106-8BD7127227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7030" name="Rectangle 6">
            <a:extLst>
              <a:ext uri="{FF2B5EF4-FFF2-40B4-BE49-F238E27FC236}">
                <a16:creationId xmlns:a16="http://schemas.microsoft.com/office/drawing/2014/main" id="{9B35A829-45EB-4717-AA4D-228A5DE07D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1358AC15-8286-4B46-9771-D0431CAC8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122735-4155-4F75-91C0-1282A412F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6F599C0-8E6E-43D0-B39E-F3EE5AD8D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C53A2-6084-46BF-A396-5251D94B1A2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1667659-4746-49EF-8D0A-6DF514DE3D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222B093-A44D-425A-863C-AEABCC413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5160B5C-B3BE-4E8F-B1E5-E21907B6BBE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61E4EA-2542-45BA-832A-32163D7EA908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5E36A69-026F-481C-84F9-8BAF46D2EA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5B8D487F-E5AD-4419-8034-36CC9B27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3FF1142-EF1B-4CFB-8EB4-7B128F9221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3D9072-9DD2-4990-AE1D-4F14FC088349}" type="slidenum">
              <a:rPr lang="en-US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47647C25-2CFF-450B-A4C1-C89C5799AE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8024B7-2069-4661-B640-4D855F941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6403946-C4CC-4F13-9148-11FFB18F21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D0D55A-2133-4BCB-BDE3-85FD45E00ACA}" type="slidenum">
              <a:rPr lang="en-US" altLang="en-US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CBB6B57-3AEA-4B7F-B135-2B84463B43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2347E04-6F63-4EE3-BE91-668564E9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79FB1276-407B-4C47-8B9B-E4DDDF76506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B33963-203F-4448-B2E0-85C464195B89}" type="slidenum">
              <a:rPr lang="en-US" altLang="en-US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F938FC3-F058-4B53-A2C3-FD74BD0DCF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3ED6797-18AA-4AD0-91F2-3C65B6422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3DC614E-833A-4CD9-991E-BCA7701A6B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00B373-B0B1-460A-B38D-81F3B6A8FCBE}" type="slidenum">
              <a:rPr lang="en-US" altLang="en-US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6608BBA-4021-4A44-8EB6-D1FB39AFF05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4657289-64CF-44C2-90F0-AD9D338F5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38FF9EC-ABEF-4A81-9B1F-BF613FFBF4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ABEEB6-C69A-47EB-A5D9-41E4762F8063}" type="slidenum">
              <a:rPr lang="en-US" altLang="en-US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AA721C9-8A08-4CFF-8C9D-8B28D3611E5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AE0DF1C-734B-4559-91CA-BD3AC0BC3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2DE3694-AD19-46A9-9DDB-8D1B92834A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C3C1C5-3D95-4420-83D3-0DB7D551F311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1394858-8BA5-492B-B652-02A18DD96D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D65987A-5C09-42A8-94E2-87431E19A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17766F8-372F-41F7-81FB-E9844E5F02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4BCA8D-E623-4DC4-BDEE-B252074B60E0}" type="slidenum">
              <a:rPr lang="en-US" altLang="en-US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219B541-9F4B-454E-BDEC-54442814C1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3085400-1AF4-44B8-97FE-A9F4AF94C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63973F5-9EF8-484D-BEA8-38D6A8A5FF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21713"/>
            <a:ext cx="29718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BCBA3A1-2A0C-4999-BF72-75C85A2822B7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1861F6-D5D6-49C9-858E-1331A488D7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681038"/>
            <a:ext cx="4538662" cy="34036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F285B3B-1D92-4641-88AE-6F1C26D41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11650"/>
            <a:ext cx="5486400" cy="4084638"/>
          </a:xfrm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52C5754F-1565-4002-B338-B16F0F9FFB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3366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3CE588-A1E2-42C6-B2F9-DC14FFBC1D5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94A6A372-3446-4B5E-B0EC-6CB761785B4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7" name="Picture 21" descr="Pearson_Bound_White">
            <a:extLst>
              <a:ext uri="{FF2B5EF4-FFF2-40B4-BE49-F238E27FC236}">
                <a16:creationId xmlns:a16="http://schemas.microsoft.com/office/drawing/2014/main" id="{C7395DDA-300F-4850-BF15-31F4F6FD39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4C8CD739-EEFE-4891-BF54-44C7023D9D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4 -</a:t>
            </a:r>
            <a:fld id="{D4A64FB3-7DAF-42A1-82C7-18B30FBC391F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9" name="Picture 23" descr="Pearson_Strap_Bound_White">
            <a:extLst>
              <a:ext uri="{FF2B5EF4-FFF2-40B4-BE49-F238E27FC236}">
                <a16:creationId xmlns:a16="http://schemas.microsoft.com/office/drawing/2014/main" id="{8E2B001C-7F0E-4F6E-8207-6C92363C36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162800" cy="2127250"/>
          </a:xfrm>
        </p:spPr>
        <p:txBody>
          <a:bodyPr anchor="b"/>
          <a:lstStyle>
            <a:lvl1pPr algn="ctr"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667000"/>
            <a:ext cx="7162800" cy="2209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29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47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9624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06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60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4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67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D12295E8-CE25-4401-8E29-3A15E80C1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772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12">
            <a:extLst>
              <a:ext uri="{FF2B5EF4-FFF2-40B4-BE49-F238E27FC236}">
                <a16:creationId xmlns:a16="http://schemas.microsoft.com/office/drawing/2014/main" id="{1E45E86E-8738-4756-9515-D995BC89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4">
            <a:extLst>
              <a:ext uri="{FF2B5EF4-FFF2-40B4-BE49-F238E27FC236}">
                <a16:creationId xmlns:a16="http://schemas.microsoft.com/office/drawing/2014/main" id="{B371A458-E358-4482-A40A-E7CF08AE237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24613"/>
            <a:ext cx="9144000" cy="457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35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2" name="Rectangle 20">
            <a:extLst>
              <a:ext uri="{FF2B5EF4-FFF2-40B4-BE49-F238E27FC236}">
                <a16:creationId xmlns:a16="http://schemas.microsoft.com/office/drawing/2014/main" id="{8CCFF06B-9EB8-41CB-B932-1B87854B9D7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7400" y="6376988"/>
            <a:ext cx="36576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C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chemeClr val="bg1"/>
                </a:solidFill>
              </a:rPr>
              <a:t>     Copyright © 2016, 2012  Pearson Education, Inc.</a:t>
            </a:r>
          </a:p>
        </p:txBody>
      </p:sp>
      <p:pic>
        <p:nvPicPr>
          <p:cNvPr id="1030" name="Picture 21" descr="Pearson_Bound_White">
            <a:extLst>
              <a:ext uri="{FF2B5EF4-FFF2-40B4-BE49-F238E27FC236}">
                <a16:creationId xmlns:a16="http://schemas.microsoft.com/office/drawing/2014/main" id="{3869FCA4-2E34-4742-85D0-4F5B6CDBBA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80163"/>
            <a:ext cx="145573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22">
            <a:extLst>
              <a:ext uri="{FF2B5EF4-FFF2-40B4-BE49-F238E27FC236}">
                <a16:creationId xmlns:a16="http://schemas.microsoft.com/office/drawing/2014/main" id="{6A4EC6E4-54E0-4595-AF0B-4B5FB3F1AF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53350" y="6448425"/>
            <a:ext cx="1390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</a:rPr>
              <a:t>   </a:t>
            </a:r>
            <a:r>
              <a:rPr lang="en-US" altLang="en-US" sz="1600" b="1">
                <a:solidFill>
                  <a:schemeClr val="bg1"/>
                </a:solidFill>
              </a:rPr>
              <a:t>4 -</a:t>
            </a:r>
            <a:fld id="{F2B8CAD4-8B33-49DE-BE3A-C764FBD5D5EB}" type="slidenum">
              <a:rPr lang="en-US" altLang="en-US" sz="16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23" descr="Pearson_Strap_Bound_White">
            <a:extLst>
              <a:ext uri="{FF2B5EF4-FFF2-40B4-BE49-F238E27FC236}">
                <a16:creationId xmlns:a16="http://schemas.microsoft.com/office/drawing/2014/main" id="{05321583-9A9F-4DB3-B53D-EE9A6EAA9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294438"/>
            <a:ext cx="22860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imes New Roman" pitchFamily="-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FF"/>
          </a:solidFill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7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5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anose="05000000000000000000" pitchFamily="2" charset="2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-32" charset="2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D75A1A5-9585-48E7-BBAA-6A9D0B339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57200"/>
            <a:ext cx="358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003366"/>
                </a:solidFill>
              </a:rPr>
              <a:t>Chapter</a:t>
            </a:r>
            <a:r>
              <a:rPr lang="en-US" altLang="en-US" sz="4400">
                <a:solidFill>
                  <a:srgbClr val="003366"/>
                </a:solidFill>
              </a:rPr>
              <a:t> </a:t>
            </a:r>
            <a:r>
              <a:rPr lang="en-US" altLang="en-US" sz="6000">
                <a:solidFill>
                  <a:srgbClr val="003366"/>
                </a:solidFill>
              </a:rPr>
              <a:t>4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EBFF63E1-ABB5-49F4-B34D-84A1DDBBF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752600"/>
            <a:ext cx="388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C84700"/>
                </a:solidFill>
              </a:rPr>
              <a:t>Algebra: Equations and Inequalities</a:t>
            </a:r>
          </a:p>
          <a:p>
            <a:pPr eaLnBrk="1" hangingPunct="1"/>
            <a:endParaRPr lang="en-US" altLang="en-US" sz="4000">
              <a:solidFill>
                <a:srgbClr val="C84700"/>
              </a:solidFill>
            </a:endParaRPr>
          </a:p>
        </p:txBody>
      </p:sp>
      <p:pic>
        <p:nvPicPr>
          <p:cNvPr id="5124" name="Picture 13" descr="Blitzer_MathforYourWorld_co">
            <a:extLst>
              <a:ext uri="{FF2B5EF4-FFF2-40B4-BE49-F238E27FC236}">
                <a16:creationId xmlns:a16="http://schemas.microsoft.com/office/drawing/2014/main" id="{37A8B02A-ED3A-4E1C-B946-16D9D843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7525"/>
            <a:ext cx="44989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255_orange_box">
            <a:extLst>
              <a:ext uri="{FF2B5EF4-FFF2-40B4-BE49-F238E27FC236}">
                <a16:creationId xmlns:a16="http://schemas.microsoft.com/office/drawing/2014/main" id="{96F836B7-61FB-4D08-8CA9-D91F5F6D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219200"/>
            <a:ext cx="88661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41BC890-6C63-4CE7-B76C-38E9CFF76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4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3: Solving an Inverse Variation Problem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19E1974-223B-497A-A329-EC1AFABA5D8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1295400"/>
            <a:ext cx="8915400" cy="1981200"/>
          </a:xfrm>
        </p:spPr>
        <p:txBody>
          <a:bodyPr/>
          <a:lstStyle/>
          <a:p>
            <a:pPr marL="0" indent="0">
              <a:buSzPct val="125000"/>
              <a:buFontTx/>
              <a:buNone/>
            </a:pPr>
            <a:r>
              <a:rPr lang="en-US" altLang="en-US" sz="2400"/>
              <a:t>If the temperature is constant, the pressure, </a:t>
            </a:r>
            <a:r>
              <a:rPr lang="en-US" altLang="en-US" sz="2400" i="1"/>
              <a:t>P</a:t>
            </a:r>
            <a:r>
              <a:rPr lang="en-US" altLang="en-US" sz="2400"/>
              <a:t>, of a gas in a container varies inversely as the volume, </a:t>
            </a:r>
            <a:r>
              <a:rPr lang="en-US" altLang="en-US" sz="2400" i="1"/>
              <a:t>V</a:t>
            </a:r>
            <a:r>
              <a:rPr lang="en-US" altLang="en-US" sz="2400"/>
              <a:t>, of the container. The pressure of a gas sample in a container whose volume is 8 cubic inches is 12 pounds per square inch. If the sample expands to a volume of 22 cubic inches, what is the new pressure of the gas? </a:t>
            </a: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8931E5-DBD2-4A9B-87AE-7CB9A76BF586}"/>
              </a:ext>
            </a:extLst>
          </p:cNvPr>
          <p:cNvCxnSpPr>
            <a:cxnSpLocks/>
          </p:cNvCxnSpPr>
          <p:nvPr/>
        </p:nvCxnSpPr>
        <p:spPr>
          <a:xfrm>
            <a:off x="5943600" y="1524000"/>
            <a:ext cx="25558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C5FD4F-F1C7-4B86-91E9-113EBBFE5BB1}"/>
              </a:ext>
            </a:extLst>
          </p:cNvPr>
          <p:cNvSpPr txBox="1"/>
          <p:nvPr/>
        </p:nvSpPr>
        <p:spPr>
          <a:xfrm>
            <a:off x="4724400" y="3025775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/>
              <a:t>Write the variation equation using</a:t>
            </a:r>
          </a:p>
          <a:p>
            <a:pPr>
              <a:defRPr/>
            </a:pPr>
            <a:r>
              <a:rPr lang="en-US" dirty="0"/>
              <a:t>     variables that make 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71430-D280-4C11-B4BF-DC8480726E03}"/>
              </a:ext>
            </a:extLst>
          </p:cNvPr>
          <p:cNvSpPr txBox="1"/>
          <p:nvPr/>
        </p:nvSpPr>
        <p:spPr>
          <a:xfrm>
            <a:off x="4724400" y="3830638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2"/>
              <a:defRPr/>
            </a:pPr>
            <a:r>
              <a:rPr lang="en-US" dirty="0"/>
              <a:t>Plug in the numbers from the problem</a:t>
            </a:r>
          </a:p>
          <a:p>
            <a:pPr>
              <a:defRPr/>
            </a:pPr>
            <a:r>
              <a:rPr lang="en-US" dirty="0"/>
              <a:t>      and solve for </a:t>
            </a:r>
            <a:r>
              <a:rPr lang="en-US" i="1" dirty="0"/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FE10B2-73D8-4391-941F-F567A9510C93}"/>
              </a:ext>
            </a:extLst>
          </p:cNvPr>
          <p:cNvSpPr txBox="1"/>
          <p:nvPr/>
        </p:nvSpPr>
        <p:spPr>
          <a:xfrm>
            <a:off x="4724400" y="46355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3"/>
              <a:defRPr/>
            </a:pPr>
            <a:r>
              <a:rPr lang="en-US" dirty="0"/>
              <a:t>Re-write the variation using the</a:t>
            </a:r>
          </a:p>
          <a:p>
            <a:pPr>
              <a:defRPr/>
            </a:pPr>
            <a:r>
              <a:rPr lang="en-US" dirty="0"/>
              <a:t>      number for </a:t>
            </a:r>
            <a:r>
              <a:rPr lang="en-US" i="1" dirty="0"/>
              <a:t>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468961-739C-4A11-A594-6E6E76DCE009}"/>
              </a:ext>
            </a:extLst>
          </p:cNvPr>
          <p:cNvCxnSpPr>
            <a:cxnSpLocks/>
          </p:cNvCxnSpPr>
          <p:nvPr/>
        </p:nvCxnSpPr>
        <p:spPr>
          <a:xfrm>
            <a:off x="260350" y="1600200"/>
            <a:ext cx="34671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E991BC4-D919-49D8-9548-A0959CA28C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3125233"/>
            <a:ext cx="1034066" cy="8180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3651F-1F34-4884-A8D7-CF4F989E1A5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1640" y="4067964"/>
            <a:ext cx="1173462" cy="8180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293D51-6337-4C81-8876-C801997130D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4331" y="4916488"/>
            <a:ext cx="2092048" cy="81804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012A0-DCC6-465D-B180-185E900CA1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7706" y="5765012"/>
            <a:ext cx="1341329" cy="49244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F1D547-0CFA-4D7B-BC72-A3A81D7BA7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0" y="5448003"/>
            <a:ext cx="1195777" cy="80945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3693390-30C5-43DF-BE53-6EC979E6F11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continued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2E1BAB-0CDC-4283-B153-B2F6F42B65A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5068888"/>
            <a:ext cx="8229600" cy="735012"/>
          </a:xfrm>
        </p:spPr>
        <p:txBody>
          <a:bodyPr/>
          <a:lstStyle/>
          <a:p>
            <a:pPr marL="0" indent="0">
              <a:buSzPct val="125000"/>
              <a:buFontTx/>
              <a:buNone/>
            </a:pPr>
            <a:r>
              <a:rPr lang="en-US" altLang="en-US" sz="2400"/>
              <a:t>When the volume increases to 22 cubic inches, the pressure decreases to 4.3636 pounds per square inch.</a:t>
            </a:r>
            <a:r>
              <a:rPr lang="en-US" altLang="en-US" sz="2400" u="sng"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E3E3D-389D-4172-9314-774E1C3E9E64}"/>
              </a:ext>
            </a:extLst>
          </p:cNvPr>
          <p:cNvSpPr txBox="1"/>
          <p:nvPr/>
        </p:nvSpPr>
        <p:spPr>
          <a:xfrm>
            <a:off x="4419600" y="15240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4"/>
              <a:defRPr/>
            </a:pPr>
            <a:r>
              <a:rPr lang="en-US" dirty="0"/>
              <a:t>Use the equation to answer the</a:t>
            </a:r>
          </a:p>
          <a:p>
            <a:pPr>
              <a:defRPr/>
            </a:pPr>
            <a:r>
              <a:rPr lang="en-US" dirty="0"/>
              <a:t>      question from the problem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5DBB9-C825-404B-BCBC-BEA768D9C6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294" y="1517305"/>
            <a:ext cx="1195776" cy="8066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3244A-4C1F-45D3-AB9B-D7A90971CF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429168"/>
            <a:ext cx="2462084" cy="4308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B96F6-34D6-4E7F-8B02-B0FAF437A10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3227" y="2406759"/>
            <a:ext cx="1195776" cy="80663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CF61741-A229-4D66-9DBC-805A29F3996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143000"/>
            <a:ext cx="8382000" cy="3352800"/>
          </a:xfrm>
        </p:spPr>
        <p:txBody>
          <a:bodyPr/>
          <a:lstStyle/>
          <a:p>
            <a:pPr marL="0" indent="0" eaLnBrk="1" hangingPunct="1">
              <a:buSzPct val="125000"/>
              <a:buFontTx/>
              <a:buNone/>
            </a:pPr>
            <a:r>
              <a:rPr lang="en-US" altLang="en-US"/>
              <a:t>	</a:t>
            </a:r>
          </a:p>
          <a:p>
            <a:pPr marL="0" indent="0" eaLnBrk="1" hangingPunct="1">
              <a:buSzPct val="125000"/>
              <a:buFontTx/>
              <a:buNone/>
            </a:pPr>
            <a:r>
              <a:rPr lang="en-US" altLang="en-US"/>
              <a:t>In </a:t>
            </a:r>
            <a:r>
              <a:rPr lang="en-US" altLang="en-US" b="1"/>
              <a:t>combined variation, </a:t>
            </a:r>
            <a:r>
              <a:rPr lang="en-US" altLang="en-US"/>
              <a:t>direct and inverse variation occur at the same time.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1BCA7E-A2F6-4FD5-A6D8-D6A630A371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Combined Variation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ED9DF58-763A-4424-B1BE-E96BAAC409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639763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Solving a Combined Variation Problem</a:t>
            </a: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BE04CF29-812D-4FCB-8CB2-BE9BDA3F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295400"/>
            <a:ext cx="9067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125000"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owners of Rollerblades Plus determine that the monthly sales, </a:t>
            </a:r>
            <a:r>
              <a:rPr lang="en-US" altLang="en-US" sz="1800" i="1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, of its skates vary directly as its advertising budget, </a:t>
            </a:r>
            <a:r>
              <a:rPr lang="en-US" altLang="en-US" sz="1800" i="1">
                <a:latin typeface="Arial" panose="020B0604020202020204" pitchFamily="34" charset="0"/>
              </a:rPr>
              <a:t>A</a:t>
            </a:r>
            <a:r>
              <a:rPr lang="en-US" altLang="en-US" sz="1800">
                <a:latin typeface="Arial" panose="020B0604020202020204" pitchFamily="34" charset="0"/>
              </a:rPr>
              <a:t>, and inversely as the price of the skates, </a:t>
            </a:r>
            <a:r>
              <a:rPr lang="en-US" altLang="en-US" sz="1800" i="1">
                <a:latin typeface="Arial" panose="020B0604020202020204" pitchFamily="34" charset="0"/>
              </a:rPr>
              <a:t>P</a:t>
            </a:r>
            <a:r>
              <a:rPr lang="en-US" altLang="en-US" sz="1800">
                <a:latin typeface="Arial" panose="020B0604020202020204" pitchFamily="34" charset="0"/>
              </a:rPr>
              <a:t>. When $60,000 is spent on advertising and the price of the skates is $40, the monthly sales are 12,000 pairs of rollerblades.  Determine monthly sales if the amount of the advertising budget is increased to $70,000.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D0B66-3717-4777-9E25-DA1B0CDEDF97}"/>
              </a:ext>
            </a:extLst>
          </p:cNvPr>
          <p:cNvSpPr txBox="1"/>
          <p:nvPr/>
        </p:nvSpPr>
        <p:spPr>
          <a:xfrm>
            <a:off x="4724400" y="2735263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/>
              <a:t>Write the variation equation using</a:t>
            </a:r>
          </a:p>
          <a:p>
            <a:pPr>
              <a:defRPr/>
            </a:pPr>
            <a:r>
              <a:rPr lang="en-US" dirty="0"/>
              <a:t>     variables that make sense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20080-976B-4185-A9D0-D458FEBA2D2F}"/>
              </a:ext>
            </a:extLst>
          </p:cNvPr>
          <p:cNvSpPr txBox="1"/>
          <p:nvPr/>
        </p:nvSpPr>
        <p:spPr>
          <a:xfrm>
            <a:off x="4724400" y="3535363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2"/>
              <a:defRPr/>
            </a:pPr>
            <a:r>
              <a:rPr lang="en-US" dirty="0"/>
              <a:t>Plug in the numbers from the problem</a:t>
            </a:r>
          </a:p>
          <a:p>
            <a:pPr>
              <a:defRPr/>
            </a:pPr>
            <a:r>
              <a:rPr lang="en-US" dirty="0"/>
              <a:t>      and solve for </a:t>
            </a:r>
            <a:r>
              <a:rPr lang="en-US" i="1" dirty="0"/>
              <a:t>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5981F-E45E-4AC2-8731-64EC34BE5CA1}"/>
              </a:ext>
            </a:extLst>
          </p:cNvPr>
          <p:cNvSpPr txBox="1"/>
          <p:nvPr/>
        </p:nvSpPr>
        <p:spPr>
          <a:xfrm>
            <a:off x="4740275" y="436245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3"/>
              <a:defRPr/>
            </a:pPr>
            <a:r>
              <a:rPr lang="en-US" dirty="0"/>
              <a:t>Re-write the variation using the</a:t>
            </a:r>
          </a:p>
          <a:p>
            <a:pPr>
              <a:defRPr/>
            </a:pPr>
            <a:r>
              <a:rPr lang="en-US" dirty="0"/>
              <a:t>      number for </a:t>
            </a:r>
            <a:r>
              <a:rPr lang="en-US" i="1" dirty="0"/>
              <a:t>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8A7B5B-C083-4286-9534-26DE3172C4F9}"/>
              </a:ext>
            </a:extLst>
          </p:cNvPr>
          <p:cNvCxnSpPr>
            <a:cxnSpLocks/>
          </p:cNvCxnSpPr>
          <p:nvPr/>
        </p:nvCxnSpPr>
        <p:spPr>
          <a:xfrm>
            <a:off x="260350" y="1524000"/>
            <a:ext cx="58356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810A1B-9B5D-42A2-9663-A272029B0068}"/>
              </a:ext>
            </a:extLst>
          </p:cNvPr>
          <p:cNvCxnSpPr>
            <a:cxnSpLocks/>
          </p:cNvCxnSpPr>
          <p:nvPr/>
        </p:nvCxnSpPr>
        <p:spPr>
          <a:xfrm>
            <a:off x="7239000" y="1509713"/>
            <a:ext cx="9588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AD7579-44BD-494C-87E5-DB12611C58E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271" y="2734984"/>
            <a:ext cx="1465338" cy="8180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11DB0-4291-4FA5-A0A9-4B19E5BD757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7111" y="3532329"/>
            <a:ext cx="3171637" cy="81522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D1C70-4DA7-4D74-9FF9-6082F2CD09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7271" y="4469467"/>
            <a:ext cx="2799356" cy="4308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B6D6F-F9AC-4B82-A068-AAD0C396E2B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571" y="5153481"/>
            <a:ext cx="2899127" cy="8182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A218E-70DC-46FA-AFDC-0383BDDF08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5264" y="5969341"/>
            <a:ext cx="974690" cy="430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115DD7-3A23-4CEF-B0F4-91FBB4D6F5C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4391" y="5318165"/>
            <a:ext cx="1454822" cy="806631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51D771-2652-4E64-88D4-8E048ACE80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4: continued</a:t>
            </a:r>
          </a:p>
        </p:txBody>
      </p:sp>
      <p:sp>
        <p:nvSpPr>
          <p:cNvPr id="28679" name="TextBox 8">
            <a:extLst>
              <a:ext uri="{FF2B5EF4-FFF2-40B4-BE49-F238E27FC236}">
                <a16:creationId xmlns:a16="http://schemas.microsoft.com/office/drawing/2014/main" id="{BF30BC10-D229-41D2-B9CA-E35F0CAAD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68863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CC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09900"/>
              </a:buClr>
              <a:buSzPct val="7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00CC"/>
              </a:buClr>
              <a:buSzPct val="65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09900"/>
              </a:buClr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With a $70,000 advertising budget and $40 price, the company can expect to sell 14,000 pairs of rollerblades in a month.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3A693-EC80-4D9B-996A-2472CDF1F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1447800"/>
            <a:ext cx="1454822" cy="8066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FB8E7-B913-4D73-8BEE-AF1290C441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320" y="2526366"/>
            <a:ext cx="2291268" cy="80663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E090D-F17B-40B4-94E1-CF5CC23DCEE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5139" y="3604932"/>
            <a:ext cx="1831976" cy="4308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E185E17-135C-41F3-80A3-88288B096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D0F4A3E-E626-4C21-AAF4-850773CD5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6238" y="1219200"/>
            <a:ext cx="8077200" cy="4530725"/>
          </a:xfrm>
        </p:spPr>
        <p:txBody>
          <a:bodyPr/>
          <a:lstStyle/>
          <a:p>
            <a:r>
              <a:rPr lang="en-US" altLang="en-US"/>
              <a:t>MyMathLab: Variation Problems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63E91B-70E3-4803-9572-7D91180CCB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0"/>
            <a:ext cx="8229600" cy="533400"/>
          </a:xfrm>
        </p:spPr>
        <p:txBody>
          <a:bodyPr/>
          <a:lstStyle/>
          <a:p>
            <a:pPr algn="ctr" eaLnBrk="1" hangingPunct="1"/>
            <a:r>
              <a:rPr lang="en-US" altLang="en-US" sz="6000">
                <a:latin typeface="Arial Black" panose="020B0A04020102020204" pitchFamily="34" charset="0"/>
              </a:rPr>
              <a:t>4.5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4F2B23E-22F7-4DF9-B685-882ED2AF040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77200" cy="3932238"/>
          </a:xfrm>
        </p:spPr>
        <p:txBody>
          <a:bodyPr/>
          <a:lstStyle/>
          <a:p>
            <a:pPr marL="609600" indent="-609600" algn="ctr" eaLnBrk="1" hangingPunct="1">
              <a:buSzPct val="125000"/>
              <a:buFontTx/>
              <a:buChar char="•"/>
            </a:pPr>
            <a:endParaRPr lang="en-US" altLang="en-US" sz="4000">
              <a:solidFill>
                <a:srgbClr val="C84700"/>
              </a:solidFill>
            </a:endParaRPr>
          </a:p>
          <a:p>
            <a:pPr marL="609600" indent="-609600" algn="ctr" eaLnBrk="1" hangingPunct="1">
              <a:buSzPct val="125000"/>
              <a:buFontTx/>
              <a:buNone/>
            </a:pPr>
            <a:r>
              <a:rPr lang="en-US" altLang="en-US" sz="4000">
                <a:solidFill>
                  <a:srgbClr val="C84700"/>
                </a:solidFill>
              </a:rPr>
              <a:t>Modeling Using Variation</a:t>
            </a:r>
          </a:p>
          <a:p>
            <a:pPr marL="609600" indent="-609600" algn="ctr" eaLnBrk="1" hangingPunct="1">
              <a:buSzPct val="125000"/>
              <a:buFontTx/>
              <a:buNone/>
            </a:pPr>
            <a:endParaRPr lang="en-US" altLang="en-US" sz="4000">
              <a:solidFill>
                <a:srgbClr val="C8470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2F8497A-5EFC-4F72-AEC9-AC6AF6E879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762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500">
                <a:solidFill>
                  <a:schemeClr val="bg1"/>
                </a:solidFill>
              </a:rPr>
              <a:t>Targets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15FFD1-6EEB-457A-829F-8EE0962D9F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33400" indent="-533400">
              <a:buSzPct val="125000"/>
              <a:buFontTx/>
              <a:buAutoNum type="arabicPeriod"/>
            </a:pPr>
            <a:r>
              <a:rPr lang="en-US" altLang="en-US">
                <a:cs typeface="Times New Roman" panose="02020603050405020304" pitchFamily="18" charset="0"/>
              </a:rPr>
              <a:t>I can solve direct variation problems.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>
                <a:cs typeface="Times New Roman" panose="02020603050405020304" pitchFamily="18" charset="0"/>
              </a:rPr>
              <a:t>I can solve inverse variation problems.</a:t>
            </a:r>
          </a:p>
          <a:p>
            <a:pPr marL="533400" indent="-533400">
              <a:buSzPct val="125000"/>
              <a:buFontTx/>
              <a:buAutoNum type="arabicPeriod"/>
            </a:pPr>
            <a:r>
              <a:rPr lang="en-US" altLang="en-US">
                <a:cs typeface="Times New Roman" panose="02020603050405020304" pitchFamily="18" charset="0"/>
              </a:rPr>
              <a:t>I can solve combined variation problems.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53_orange_box">
            <a:extLst>
              <a:ext uri="{FF2B5EF4-FFF2-40B4-BE49-F238E27FC236}">
                <a16:creationId xmlns:a16="http://schemas.microsoft.com/office/drawing/2014/main" id="{30B3EC99-8DA9-463E-B7DE-3F21AF19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95400"/>
            <a:ext cx="882967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C06AB1D-6D4F-4856-B65D-08A46C09DD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4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Solving a Direct Variation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CAC23A-BB51-4653-B6E1-7D75CB944884}"/>
              </a:ext>
            </a:extLst>
          </p:cNvPr>
          <p:cNvSpPr/>
          <p:nvPr/>
        </p:nvSpPr>
        <p:spPr>
          <a:xfrm>
            <a:off x="242888" y="1190625"/>
            <a:ext cx="85439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25000"/>
              <a:defRPr/>
            </a:pPr>
            <a:r>
              <a:rPr lang="en-US" altLang="en-US" sz="2400" dirty="0">
                <a:latin typeface="+mn-lt"/>
              </a:rPr>
              <a:t>The volume of blood, </a:t>
            </a:r>
            <a:r>
              <a:rPr lang="en-US" altLang="en-US" sz="2400" i="1" dirty="0">
                <a:latin typeface="+mn-lt"/>
              </a:rPr>
              <a:t>V</a:t>
            </a:r>
            <a:r>
              <a:rPr lang="en-US" altLang="en-US" sz="2400" dirty="0">
                <a:latin typeface="+mn-lt"/>
              </a:rPr>
              <a:t>, in a person’s body varies directly as body weight, </a:t>
            </a:r>
            <a:r>
              <a:rPr lang="en-US" altLang="en-US" sz="2400" i="1" dirty="0">
                <a:latin typeface="+mn-lt"/>
              </a:rPr>
              <a:t>W</a:t>
            </a:r>
            <a:r>
              <a:rPr lang="en-US" altLang="en-US" sz="2400" dirty="0">
                <a:latin typeface="+mn-lt"/>
              </a:rPr>
              <a:t>. A person who weighs 160 pounds has approximately 5 quarts of blood. Estimate the number of quarts of blood in a person who weighs 200 pounds.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91920D-1552-40DE-9D42-8E729DE11420}"/>
              </a:ext>
            </a:extLst>
          </p:cNvPr>
          <p:cNvCxnSpPr>
            <a:cxnSpLocks/>
          </p:cNvCxnSpPr>
          <p:nvPr/>
        </p:nvCxnSpPr>
        <p:spPr>
          <a:xfrm>
            <a:off x="1905000" y="1447800"/>
            <a:ext cx="3657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BF471D-EB27-4532-A84A-824DCF543D3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3483" y="2819510"/>
            <a:ext cx="2093265" cy="553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26EC4-C33A-4148-A9A3-96807E6F24E7}"/>
              </a:ext>
            </a:extLst>
          </p:cNvPr>
          <p:cNvSpPr txBox="1"/>
          <p:nvPr/>
        </p:nvSpPr>
        <p:spPr>
          <a:xfrm>
            <a:off x="4367213" y="2543175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/>
              <a:t>Write the variation equation using</a:t>
            </a:r>
          </a:p>
          <a:p>
            <a:pPr>
              <a:defRPr/>
            </a:pPr>
            <a:r>
              <a:rPr lang="en-US" dirty="0"/>
              <a:t>     variables that make sense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29D99-71ED-4B0D-8408-BCF658A1679C}"/>
              </a:ext>
            </a:extLst>
          </p:cNvPr>
          <p:cNvSpPr txBox="1"/>
          <p:nvPr/>
        </p:nvSpPr>
        <p:spPr>
          <a:xfrm>
            <a:off x="4348163" y="3541713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2"/>
              <a:defRPr/>
            </a:pPr>
            <a:r>
              <a:rPr lang="en-US" dirty="0"/>
              <a:t>Plug in the numbers from the problem</a:t>
            </a:r>
          </a:p>
          <a:p>
            <a:pPr>
              <a:defRPr/>
            </a:pPr>
            <a:r>
              <a:rPr lang="en-US" dirty="0"/>
              <a:t>      and solve for </a:t>
            </a:r>
            <a:r>
              <a:rPr lang="en-US" i="1" dirty="0"/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6235F-45D1-47DC-A43C-EBAF6D55FF8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2232" y="3570714"/>
            <a:ext cx="2094356" cy="4924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186B0B-AB22-4AA1-AD6B-5E731E29CB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4260363"/>
            <a:ext cx="2549608" cy="93519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DB5DF-26B4-40C5-A6D4-1080BDAEF2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963" y="5420953"/>
            <a:ext cx="1830629" cy="492443"/>
          </a:xfrm>
          <a:prstGeom prst="rect">
            <a:avLst/>
          </a:prstGeom>
          <a:blipFill>
            <a:blip r:embed="rId6"/>
            <a:stretch>
              <a:fillRect l="-13289" t="-25926" r="-12625" b="-4814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9B9AF-512A-4A85-A27D-A8DACB192192}"/>
              </a:ext>
            </a:extLst>
          </p:cNvPr>
          <p:cNvSpPr txBox="1"/>
          <p:nvPr/>
        </p:nvSpPr>
        <p:spPr>
          <a:xfrm>
            <a:off x="4367213" y="4560888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3"/>
              <a:defRPr/>
            </a:pPr>
            <a:r>
              <a:rPr lang="en-US" dirty="0"/>
              <a:t>Re-write the variation using the</a:t>
            </a:r>
          </a:p>
          <a:p>
            <a:pPr>
              <a:defRPr/>
            </a:pPr>
            <a:r>
              <a:rPr lang="en-US" dirty="0"/>
              <a:t>      number for </a:t>
            </a:r>
            <a:r>
              <a:rPr lang="en-US" i="1" dirty="0"/>
              <a:t>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647C7-C43B-4B71-88AB-D36CB6262A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86200" y="5596330"/>
            <a:ext cx="3193823" cy="5539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6969FE0-2474-41CD-A558-5D851593A2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continued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3D89484-F26D-436E-A347-9C8A86D4160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4535488"/>
            <a:ext cx="8229600" cy="914400"/>
          </a:xfrm>
        </p:spPr>
        <p:txBody>
          <a:bodyPr/>
          <a:lstStyle/>
          <a:p>
            <a:pPr marL="0" indent="0">
              <a:buSzPct val="125000"/>
              <a:buFontTx/>
              <a:buNone/>
            </a:pPr>
            <a:r>
              <a:rPr lang="en-US" altLang="en-US" sz="2400"/>
              <a:t>A person who weighs 200 pounds has approximately 6.25 quarts of blood.</a:t>
            </a:r>
          </a:p>
          <a:p>
            <a:pPr marL="0" indent="0">
              <a:buSzPct val="125000"/>
              <a:buFontTx/>
              <a:buNone/>
            </a:pPr>
            <a:endParaRPr lang="en-US" altLang="en-US" sz="2400"/>
          </a:p>
          <a:p>
            <a:pPr marL="0" indent="0">
              <a:buSzPct val="125000"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 </a:t>
            </a: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r>
              <a:rPr lang="en-US" altLang="en-US" sz="2400" u="sng"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r>
              <a:rPr lang="en-US" altLang="en-US" sz="2400" u="sng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30EE5-8F5E-4D93-A76C-2DB8A55976D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524000"/>
            <a:ext cx="3193823" cy="553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E3E3D-389D-4172-9314-774E1C3E9E64}"/>
              </a:ext>
            </a:extLst>
          </p:cNvPr>
          <p:cNvSpPr txBox="1"/>
          <p:nvPr/>
        </p:nvSpPr>
        <p:spPr>
          <a:xfrm>
            <a:off x="4419600" y="15240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4"/>
              <a:defRPr/>
            </a:pPr>
            <a:r>
              <a:rPr lang="en-US" dirty="0"/>
              <a:t>Use the equation to answer the</a:t>
            </a:r>
          </a:p>
          <a:p>
            <a:pPr>
              <a:defRPr/>
            </a:pPr>
            <a:r>
              <a:rPr lang="en-US" dirty="0"/>
              <a:t>      question from the problem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44382-0690-47D1-AB0B-3239358633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9880" y="2606318"/>
            <a:ext cx="3501215" cy="55399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F5334-C9CC-43D9-B532-E0FEE067BB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3443069"/>
            <a:ext cx="1802032" cy="553998"/>
          </a:xfrm>
          <a:prstGeom prst="rect">
            <a:avLst/>
          </a:prstGeom>
          <a:blipFill>
            <a:blip r:embed="rId5"/>
            <a:stretch>
              <a:fillRect t="-25275" r="-14527" b="-4835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54_orange_box">
            <a:extLst>
              <a:ext uri="{FF2B5EF4-FFF2-40B4-BE49-F238E27FC236}">
                <a16:creationId xmlns:a16="http://schemas.microsoft.com/office/drawing/2014/main" id="{F015343E-A530-41E3-AAA2-C3B050FE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371600"/>
            <a:ext cx="886618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F9BF0-4E19-485C-B4F7-AD99EA4C223D}"/>
              </a:ext>
            </a:extLst>
          </p:cNvPr>
          <p:cNvSpPr/>
          <p:nvPr/>
        </p:nvSpPr>
        <p:spPr>
          <a:xfrm>
            <a:off x="7924800" y="1433513"/>
            <a:ext cx="842963" cy="319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DE24CC9-3F71-429A-AD84-84FA7D44B1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4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2: Solving a Direct Variation Problem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A2EE5D-F46A-4856-9938-EA4285E3FDF3}"/>
              </a:ext>
            </a:extLst>
          </p:cNvPr>
          <p:cNvSpPr/>
          <p:nvPr/>
        </p:nvSpPr>
        <p:spPr>
          <a:xfrm>
            <a:off x="76200" y="1290638"/>
            <a:ext cx="8991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125000"/>
              <a:defRPr/>
            </a:pPr>
            <a:r>
              <a:rPr lang="en-US" altLang="en-US" sz="2400" dirty="0">
                <a:latin typeface="+mn-lt"/>
              </a:rPr>
              <a:t>The distance, </a:t>
            </a:r>
            <a:r>
              <a:rPr lang="en-US" altLang="en-US" sz="2400" i="1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, that a body falls from rest varies directly as the square of the time, </a:t>
            </a:r>
            <a:r>
              <a:rPr lang="en-US" altLang="en-US" sz="2400" i="1" dirty="0"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, of the fall. If skydivers fall 64 feet in 2 seconds, how far will they fall in 4.5 seconds?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1A1F66-8AA2-41AB-BC10-A912B2F6ACA2}"/>
              </a:ext>
            </a:extLst>
          </p:cNvPr>
          <p:cNvCxnSpPr>
            <a:cxnSpLocks/>
          </p:cNvCxnSpPr>
          <p:nvPr/>
        </p:nvCxnSpPr>
        <p:spPr>
          <a:xfrm>
            <a:off x="2286000" y="1524000"/>
            <a:ext cx="28606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7E1177-3264-42ED-B316-03DD03FB0A4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539" y="2495729"/>
            <a:ext cx="1978940" cy="55399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9F223-71A3-49F5-B56A-7DAAEEE5FCF1}"/>
              </a:ext>
            </a:extLst>
          </p:cNvPr>
          <p:cNvSpPr txBox="1"/>
          <p:nvPr/>
        </p:nvSpPr>
        <p:spPr>
          <a:xfrm>
            <a:off x="4367213" y="2543175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US" dirty="0"/>
              <a:t>Write the variation equation using</a:t>
            </a:r>
          </a:p>
          <a:p>
            <a:pPr>
              <a:defRPr/>
            </a:pPr>
            <a:r>
              <a:rPr lang="en-US" dirty="0"/>
              <a:t>     variables that make sense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60AAF-B7B2-4DC4-A667-A6238BA4647E}"/>
              </a:ext>
            </a:extLst>
          </p:cNvPr>
          <p:cNvSpPr txBox="1"/>
          <p:nvPr/>
        </p:nvSpPr>
        <p:spPr>
          <a:xfrm>
            <a:off x="4348163" y="3541713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2"/>
              <a:defRPr/>
            </a:pPr>
            <a:r>
              <a:rPr lang="en-US" dirty="0"/>
              <a:t>Plug in the numbers from the problem</a:t>
            </a:r>
          </a:p>
          <a:p>
            <a:pPr>
              <a:defRPr/>
            </a:pPr>
            <a:r>
              <a:rPr lang="en-US" dirty="0"/>
              <a:t>      and solve for </a:t>
            </a:r>
            <a:r>
              <a:rPr lang="en-US" i="1" dirty="0"/>
              <a:t>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42D5C-AE7A-4402-B9A5-639CE7034D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30" y="3131824"/>
            <a:ext cx="2056909" cy="4924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FF5F2-AA66-4818-8FD3-645CF5F9F59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650" y="4684680"/>
            <a:ext cx="1866728" cy="935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7115C-B715-420C-A522-D9CB896FB2B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539" y="5813218"/>
            <a:ext cx="1147943" cy="492443"/>
          </a:xfrm>
          <a:prstGeom prst="rect">
            <a:avLst/>
          </a:prstGeom>
          <a:blipFill>
            <a:blip r:embed="rId6"/>
            <a:stretch>
              <a:fillRect l="-21164" t="-27500" b="-48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F66BF2-75C2-48F1-9EDA-55AC83F19E4C}"/>
              </a:ext>
            </a:extLst>
          </p:cNvPr>
          <p:cNvSpPr txBox="1"/>
          <p:nvPr/>
        </p:nvSpPr>
        <p:spPr>
          <a:xfrm>
            <a:off x="4367213" y="4560888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3"/>
              <a:defRPr/>
            </a:pPr>
            <a:r>
              <a:rPr lang="en-US" dirty="0"/>
              <a:t>Re-write the variation using the</a:t>
            </a:r>
          </a:p>
          <a:p>
            <a:pPr>
              <a:defRPr/>
            </a:pPr>
            <a:r>
              <a:rPr lang="en-US" dirty="0"/>
              <a:t>      number for </a:t>
            </a:r>
            <a:r>
              <a:rPr lang="en-US" i="1" dirty="0"/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75E4AE-C995-48FE-97F7-EDA5EC41C6E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7541" y="5562799"/>
            <a:ext cx="2220288" cy="55399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8A09D-CADF-4E31-B69B-B2EE1874904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571" y="3848061"/>
            <a:ext cx="1866729" cy="49244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7428E6E-61AA-48BE-B261-6BD8A91A5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50838"/>
            <a:ext cx="8229600" cy="639762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Example 1: continued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F2A8D06-1322-4D44-AD6A-761CFF4FDF8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5068888"/>
            <a:ext cx="8229600" cy="735012"/>
          </a:xfrm>
        </p:spPr>
        <p:txBody>
          <a:bodyPr/>
          <a:lstStyle/>
          <a:p>
            <a:pPr marL="0" indent="0">
              <a:buSzPct val="125000"/>
              <a:buFontTx/>
              <a:buNone/>
            </a:pPr>
            <a:r>
              <a:rPr lang="en-US" altLang="en-US" sz="2400"/>
              <a:t>A skydiver that falls for 4.5.seconds travels 324 ft.</a:t>
            </a:r>
          </a:p>
          <a:p>
            <a:pPr marL="0" indent="0">
              <a:buSzPct val="125000"/>
              <a:buFontTx/>
              <a:buNone/>
            </a:pPr>
            <a:endParaRPr lang="en-US" altLang="en-US" sz="2400"/>
          </a:p>
          <a:p>
            <a:pPr marL="0" indent="0">
              <a:buSzPct val="125000"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 </a:t>
            </a: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r>
              <a:rPr lang="en-US" altLang="en-US" sz="2400" u="sng"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marL="0" indent="0">
              <a:buSzPct val="125000"/>
              <a:buFontTx/>
              <a:buNone/>
            </a:pPr>
            <a:endParaRPr lang="en-US" altLang="en-US" sz="2400" u="sng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SzPct val="125000"/>
              <a:buFontTx/>
              <a:buNone/>
            </a:pPr>
            <a:r>
              <a:rPr lang="en-US" altLang="en-US" sz="2400" u="sng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E3E3D-389D-4172-9314-774E1C3E9E64}"/>
              </a:ext>
            </a:extLst>
          </p:cNvPr>
          <p:cNvSpPr txBox="1"/>
          <p:nvPr/>
        </p:nvSpPr>
        <p:spPr>
          <a:xfrm>
            <a:off x="4419600" y="1524000"/>
            <a:ext cx="4419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 startAt="4"/>
              <a:defRPr/>
            </a:pPr>
            <a:r>
              <a:rPr lang="en-US" dirty="0"/>
              <a:t>Use the equation to answer the</a:t>
            </a:r>
          </a:p>
          <a:p>
            <a:pPr>
              <a:defRPr/>
            </a:pPr>
            <a:r>
              <a:rPr lang="en-US" dirty="0"/>
              <a:t>      question from the problem</a:t>
            </a:r>
            <a:endParaRPr lang="en-US" i="1" dirty="0"/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2F0DCF9C-F677-487D-8F66-D6A70E7A0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0838"/>
            <a:ext cx="1981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5DBB9-C825-404B-BCBC-BEA768D9C61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2567059"/>
            <a:ext cx="2333652" cy="43088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3244A-4C1F-45D3-AB9B-D7A90971CF2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429168"/>
            <a:ext cx="2266005" cy="4308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71624-3D68-4A4D-9FA3-4D6F31822B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4075833"/>
            <a:ext cx="1335430" cy="4308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7" grpId="0"/>
    </p:bldLst>
  </p:timing>
</p:sld>
</file>

<file path=ppt/theme/theme1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C27C820BFFA4C912D87E7B01C2192" ma:contentTypeVersion="27" ma:contentTypeDescription="Create a new document." ma:contentTypeScope="" ma:versionID="bbab20b3b617bb3c1e2a43c6317269d6">
  <xsd:schema xmlns:xsd="http://www.w3.org/2001/XMLSchema" xmlns:xs="http://www.w3.org/2001/XMLSchema" xmlns:p="http://schemas.microsoft.com/office/2006/metadata/properties" xmlns:ns3="1702b619-df69-47d0-b557-005983ce0185" xmlns:ns4="6635ddec-091d-44f9-964c-f969512ac5d9" targetNamespace="http://schemas.microsoft.com/office/2006/metadata/properties" ma:root="true" ma:fieldsID="ee3d9f9a4584d50cf360afeaa239863a" ns3:_="" ns4:_="">
    <xsd:import namespace="1702b619-df69-47d0-b557-005983ce0185"/>
    <xsd:import namespace="6635ddec-091d-44f9-964c-f969512ac5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2b619-df69-47d0-b557-005983ce01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ddec-091d-44f9-964c-f969512ac5d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635ddec-091d-44f9-964c-f969512ac5d9" xsi:nil="true"/>
    <NotebookType xmlns="6635ddec-091d-44f9-964c-f969512ac5d9" xsi:nil="true"/>
    <Students xmlns="6635ddec-091d-44f9-964c-f969512ac5d9">
      <UserInfo>
        <DisplayName/>
        <AccountId xsi:nil="true"/>
        <AccountType/>
      </UserInfo>
    </Students>
    <Templates xmlns="6635ddec-091d-44f9-964c-f969512ac5d9" xsi:nil="true"/>
    <AppVersion xmlns="6635ddec-091d-44f9-964c-f969512ac5d9" xsi:nil="true"/>
    <FolderType xmlns="6635ddec-091d-44f9-964c-f969512ac5d9" xsi:nil="true"/>
    <Student_Groups xmlns="6635ddec-091d-44f9-964c-f969512ac5d9">
      <UserInfo>
        <DisplayName/>
        <AccountId xsi:nil="true"/>
        <AccountType/>
      </UserInfo>
    </Student_Groups>
    <Self_Registration_Enabled xmlns="6635ddec-091d-44f9-964c-f969512ac5d9" xsi:nil="true"/>
    <Invited_Teachers xmlns="6635ddec-091d-44f9-964c-f969512ac5d9" xsi:nil="true"/>
    <Invited_Students xmlns="6635ddec-091d-44f9-964c-f969512ac5d9" xsi:nil="true"/>
    <Teachers xmlns="6635ddec-091d-44f9-964c-f969512ac5d9">
      <UserInfo>
        <DisplayName/>
        <AccountId xsi:nil="true"/>
        <AccountType/>
      </UserInfo>
    </Teachers>
    <Has_Teacher_Only_SectionGroup xmlns="6635ddec-091d-44f9-964c-f969512ac5d9" xsi:nil="true"/>
    <Is_Collaboration_Space_Locked xmlns="6635ddec-091d-44f9-964c-f969512ac5d9" xsi:nil="true"/>
    <Owner xmlns="6635ddec-091d-44f9-964c-f969512ac5d9">
      <UserInfo>
        <DisplayName/>
        <AccountId xsi:nil="true"/>
        <AccountType/>
      </UserInfo>
    </Owner>
    <CultureName xmlns="6635ddec-091d-44f9-964c-f969512ac5d9" xsi:nil="true"/>
  </documentManagement>
</p:properties>
</file>

<file path=customXml/itemProps1.xml><?xml version="1.0" encoding="utf-8"?>
<ds:datastoreItem xmlns:ds="http://schemas.openxmlformats.org/officeDocument/2006/customXml" ds:itemID="{04F4FD13-6B57-43F1-8636-D693FB3CF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02b619-df69-47d0-b557-005983ce0185"/>
    <ds:schemaRef ds:uri="6635ddec-091d-44f9-964c-f969512ac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6E7D23-1A83-4A2E-BCC4-1DE9351FB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F7AD85-BB29-45F5-9CBD-12ECE6247B01}">
  <ds:schemaRefs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702b619-df69-47d0-b557-005983ce018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635ddec-091d-44f9-964c-f969512ac5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</TotalTime>
  <Words>572</Words>
  <Application>Microsoft Office PowerPoint</Application>
  <PresentationFormat>On-screen Show (4:3)</PresentationFormat>
  <Paragraphs>121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</vt:lpstr>
      <vt:lpstr>Arial Black</vt:lpstr>
      <vt:lpstr>Symbol</vt:lpstr>
      <vt:lpstr>Level</vt:lpstr>
      <vt:lpstr>PowerPoint Presentation</vt:lpstr>
      <vt:lpstr>4.5</vt:lpstr>
      <vt:lpstr>Targets</vt:lpstr>
      <vt:lpstr>PowerPoint Presentation</vt:lpstr>
      <vt:lpstr>Example 1: Solving a Direct Variation Problem</vt:lpstr>
      <vt:lpstr>Example 1: continued</vt:lpstr>
      <vt:lpstr>PowerPoint Presentation</vt:lpstr>
      <vt:lpstr>Example 2: Solving a Direct Variation Problem</vt:lpstr>
      <vt:lpstr>Example 1: continued</vt:lpstr>
      <vt:lpstr>PowerPoint Presentation</vt:lpstr>
      <vt:lpstr>Example 3: Solving an Inverse Variation Problem</vt:lpstr>
      <vt:lpstr>Example 1: continued</vt:lpstr>
      <vt:lpstr>Combined Variation</vt:lpstr>
      <vt:lpstr>Example 4: Solving a Combined Variation Problem</vt:lpstr>
      <vt:lpstr>Example 4: continued</vt:lpstr>
      <vt:lpstr>Assignment</vt:lpstr>
    </vt:vector>
  </TitlesOfParts>
  <Company>Copyright ©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subject>Math For Your World  2e</dc:subject>
  <dc:creator>Blitzer</dc:creator>
  <cp:lastModifiedBy>Smith, Douglas</cp:lastModifiedBy>
  <cp:revision>369</cp:revision>
  <dcterms:created xsi:type="dcterms:W3CDTF">2003-12-09T18:30:59Z</dcterms:created>
  <dcterms:modified xsi:type="dcterms:W3CDTF">2020-10-01T20:37:43Z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0x01010077FC27C820BFFA4C912D87E7B01C2192</vt:lpwstr>
  </property>
</Properties>
</file>