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5"/>
  </p:notesMasterIdLst>
  <p:handoutMasterIdLst>
    <p:handoutMasterId r:id="rId26"/>
  </p:handoutMasterIdLst>
  <p:sldIdLst>
    <p:sldId id="483" r:id="rId5"/>
    <p:sldId id="487" r:id="rId6"/>
    <p:sldId id="491" r:id="rId7"/>
    <p:sldId id="495" r:id="rId8"/>
    <p:sldId id="496" r:id="rId9"/>
    <p:sldId id="497" r:id="rId10"/>
    <p:sldId id="507" r:id="rId11"/>
    <p:sldId id="498" r:id="rId12"/>
    <p:sldId id="499" r:id="rId13"/>
    <p:sldId id="500" r:id="rId14"/>
    <p:sldId id="510" r:id="rId15"/>
    <p:sldId id="501" r:id="rId16"/>
    <p:sldId id="502" r:id="rId17"/>
    <p:sldId id="508" r:id="rId18"/>
    <p:sldId id="509" r:id="rId19"/>
    <p:sldId id="503" r:id="rId20"/>
    <p:sldId id="504" r:id="rId21"/>
    <p:sldId id="506" r:id="rId22"/>
    <p:sldId id="505" r:id="rId23"/>
    <p:sldId id="511" r:id="rId24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92">
          <p15:clr>
            <a:srgbClr val="A4A3A4"/>
          </p15:clr>
        </p15:guide>
        <p15:guide id="3" pos="48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84700"/>
    <a:srgbClr val="C44B00"/>
    <a:srgbClr val="CA4F00"/>
    <a:srgbClr val="C84F00"/>
    <a:srgbClr val="33CCCC"/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 autoAdjust="0"/>
    <p:restoredTop sz="94700" autoAdjust="0"/>
  </p:normalViewPr>
  <p:slideViewPr>
    <p:cSldViewPr>
      <p:cViewPr varScale="1">
        <p:scale>
          <a:sx n="62" d="100"/>
          <a:sy n="62" d="100"/>
        </p:scale>
        <p:origin x="1344" y="52"/>
      </p:cViewPr>
      <p:guideLst>
        <p:guide orient="horz" pos="528"/>
        <p:guide pos="192"/>
        <p:guide pos="4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AD35B8E-E0FA-4FCE-A472-329C05497F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ECEDA21-4C39-402D-BE5D-EBC74590B4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69A1772B-50ED-4B74-A8A3-8A689E5B36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3EE63642-960D-469F-ABAA-6E91AF9030A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8DE349-725D-4FAA-8C5E-B059FEF6D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1562D5AA-6658-4971-B954-B13B6F1336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0C6168B-03BC-499D-9B46-77029FE65B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ABF7A85-F5B6-4C33-9C62-3D6434D859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7C378908-2493-40E5-8C9D-9045928C74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7030" name="Rectangle 6">
            <a:extLst>
              <a:ext uri="{FF2B5EF4-FFF2-40B4-BE49-F238E27FC236}">
                <a16:creationId xmlns:a16="http://schemas.microsoft.com/office/drawing/2014/main" id="{46986DDF-9D8A-4AB0-825D-095796B094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E8CE8E07-6874-4989-B503-B533CD8C7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C77CAE-1F44-4FE8-84CE-AA5A021782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00DB8FA-EB94-4FCE-AC0F-ABA2497E4C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F06414-04AF-4178-A838-F924A2C71474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E3B73D9-EF15-41EC-A056-F6D85DFCA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7ECEFCF-3A63-44D6-AE36-AEEA62CF9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67E183F-DD10-4BC9-80EF-A72A3E4F2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B6DD22B-87B8-4EBD-B123-205971AB3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24918CB-ABFD-4A94-9277-DD63A46C4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9B91CE1-410C-49F3-B3CE-211B29395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EC7695C-EBB0-408F-85DE-D38EB63349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259AA46-E7E9-41C1-84B9-6894320DF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17B8D0F-C2D7-452B-809F-28914B684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FDEAACD-6A82-4E57-A8BC-873DE9C64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00AF294-C80A-495D-81B5-31F624197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A7EF46D-AE5E-4D54-AFC0-3F3F4EBD5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ABB13A0-3234-4305-A6EB-098DCD35D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83BC436-2BFF-4DD3-9DD5-798642CB2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FFEAD72-BCFB-447F-90F1-29D93171F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C91E559-97BF-4991-803D-27226023B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4DBA1D7-E3BC-4932-B9A8-1E7700C74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60D0564-3372-42A0-B323-8BDFB866B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B87207A-B655-444B-9027-D0BD2251DD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2E6683-448F-4B1A-9990-80E8734EDD70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67EF4C2-23DF-4947-8823-03C3CFBE5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B90FC78-DA2E-42BD-9C48-198893FB5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3BAC1E4-AECE-45C5-8361-C27527826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B1F1BC0-FAF3-4E9E-B77E-019BE8E18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1566A9D-3084-4F71-8C8E-D265BAE7B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5F90531-8256-4C05-A006-77C5E5EA6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18B2740-15F7-494D-AD52-A004FBE10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E2F6CF2-08C5-4531-B48D-E00D91AE5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B477563-7B8F-4549-BD63-22B4C1BDF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61369EB-1FDC-4339-A28B-E15D73E36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C004207-A56F-4B08-8205-2060E1B3C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DBA885D-5D36-41D8-8C50-7817B1160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85B23D9-FF51-492A-8279-800508A076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D7FF626-017A-4190-82A4-E57ADA183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4E2BC65-B8B6-484C-9FCD-4920CED1C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292EACB-4AB0-4BB3-A8C4-9E57C0405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8233C7B2-D9FE-4994-BE32-75CE5CE732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646612E-5A03-4A9D-8A10-BA399DF03ED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70B0A3AA-B5C6-4F83-9D8C-8A5BB8C339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7" name="Picture 21" descr="Pearson_Bound_White">
            <a:extLst>
              <a:ext uri="{FF2B5EF4-FFF2-40B4-BE49-F238E27FC236}">
                <a16:creationId xmlns:a16="http://schemas.microsoft.com/office/drawing/2014/main" id="{12FE7CAA-5737-4F4D-BCC3-3FA4B92C7E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8713EA33-7D44-404A-97C0-47D6277D01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9 -</a:t>
            </a:r>
            <a:fld id="{1AE5DA8E-C673-485E-B146-D44F94052F62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9" name="Picture 23" descr="Pearson_Strap_Bound_White">
            <a:extLst>
              <a:ext uri="{FF2B5EF4-FFF2-40B4-BE49-F238E27FC236}">
                <a16:creationId xmlns:a16="http://schemas.microsoft.com/office/drawing/2014/main" id="{E3DB5600-6E0F-4FC8-BA22-F86473AB8A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162800" cy="2127250"/>
          </a:xfrm>
        </p:spPr>
        <p:txBody>
          <a:bodyPr anchor="b"/>
          <a:lstStyle>
            <a:lvl1pPr algn="ctr"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667000"/>
            <a:ext cx="7162800" cy="2209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58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62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47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39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27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29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96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>
            <a:extLst>
              <a:ext uri="{FF2B5EF4-FFF2-40B4-BE49-F238E27FC236}">
                <a16:creationId xmlns:a16="http://schemas.microsoft.com/office/drawing/2014/main" id="{C3E4405C-0DE6-4389-B441-0368C37EA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4">
            <a:extLst>
              <a:ext uri="{FF2B5EF4-FFF2-40B4-BE49-F238E27FC236}">
                <a16:creationId xmlns:a16="http://schemas.microsoft.com/office/drawing/2014/main" id="{B9A2A643-39B6-4635-A2EE-2043E488984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Rectangle 20">
            <a:extLst>
              <a:ext uri="{FF2B5EF4-FFF2-40B4-BE49-F238E27FC236}">
                <a16:creationId xmlns:a16="http://schemas.microsoft.com/office/drawing/2014/main" id="{0BB710C8-A18A-4B70-B48A-9752A32A045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1029" name="Picture 21" descr="Pearson_Bound_White">
            <a:extLst>
              <a:ext uri="{FF2B5EF4-FFF2-40B4-BE49-F238E27FC236}">
                <a16:creationId xmlns:a16="http://schemas.microsoft.com/office/drawing/2014/main" id="{EAD6D70D-31BF-4807-BAB9-AEE3748841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2">
            <a:extLst>
              <a:ext uri="{FF2B5EF4-FFF2-40B4-BE49-F238E27FC236}">
                <a16:creationId xmlns:a16="http://schemas.microsoft.com/office/drawing/2014/main" id="{2FDD7E33-C6CC-4ECE-BF22-B617091237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9 -</a:t>
            </a:r>
            <a:fld id="{1052189E-7A49-4B3C-B6A2-CBB91908E1F3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2" name="Picture 23" descr="Pearson_Strap_Bound_White">
            <a:extLst>
              <a:ext uri="{FF2B5EF4-FFF2-40B4-BE49-F238E27FC236}">
                <a16:creationId xmlns:a16="http://schemas.microsoft.com/office/drawing/2014/main" id="{95980A9A-F52F-4AA4-8484-A4933AB0AE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D28FD56-5FC8-434B-A1C1-05977A6B0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77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125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25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125000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25000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125000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76A42440-5191-467D-A3E6-296A47993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6000">
                <a:solidFill>
                  <a:srgbClr val="003366"/>
                </a:solidFill>
              </a:rPr>
              <a:t>Chapter</a:t>
            </a:r>
            <a:r>
              <a:rPr lang="en-US" altLang="en-US" sz="4400">
                <a:solidFill>
                  <a:srgbClr val="003366"/>
                </a:solidFill>
              </a:rPr>
              <a:t> </a:t>
            </a:r>
            <a:r>
              <a:rPr lang="en-US" altLang="en-US" sz="6000">
                <a:solidFill>
                  <a:srgbClr val="003366"/>
                </a:solidFill>
              </a:rPr>
              <a:t>9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4E0D85B4-00FE-46E4-A04D-7AC16F8A0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52600"/>
            <a:ext cx="388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C84700"/>
                </a:solidFill>
              </a:rPr>
              <a:t>Measurement</a:t>
            </a:r>
          </a:p>
          <a:p>
            <a:pPr eaLnBrk="1" hangingPunct="1"/>
            <a:endParaRPr lang="en-US" altLang="en-US" sz="4000">
              <a:solidFill>
                <a:srgbClr val="C84700"/>
              </a:solidFill>
            </a:endParaRPr>
          </a:p>
          <a:p>
            <a:pPr eaLnBrk="1" hangingPunct="1"/>
            <a:endParaRPr lang="en-US" altLang="en-US" sz="4000">
              <a:solidFill>
                <a:srgbClr val="C84700"/>
              </a:solidFill>
            </a:endParaRPr>
          </a:p>
        </p:txBody>
      </p:sp>
      <p:pic>
        <p:nvPicPr>
          <p:cNvPr id="5124" name="Picture 13" descr="Blitzer_MathforYourWorld_co">
            <a:extLst>
              <a:ext uri="{FF2B5EF4-FFF2-40B4-BE49-F238E27FC236}">
                <a16:creationId xmlns:a16="http://schemas.microsoft.com/office/drawing/2014/main" id="{AC4A37A3-C347-48D5-9E6C-04B21E074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525"/>
            <a:ext cx="44989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535_orange_box">
            <a:extLst>
              <a:ext uri="{FF2B5EF4-FFF2-40B4-BE49-F238E27FC236}">
                <a16:creationId xmlns:a16="http://schemas.microsoft.com/office/drawing/2014/main" id="{D7B6157D-12A7-44F7-B477-11352F77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66850"/>
            <a:ext cx="87439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C4B9-987B-4C61-8191-16DDC445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8001000" cy="838200"/>
          </a:xfrm>
        </p:spPr>
        <p:txBody>
          <a:bodyPr/>
          <a:lstStyle/>
          <a:p>
            <a:r>
              <a:rPr lang="en-US" dirty="0"/>
              <a:t>Mnemonic Device to Help Us Remember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C75A0-0A7D-40D0-B714-281432A821F4}"/>
              </a:ext>
            </a:extLst>
          </p:cNvPr>
          <p:cNvSpPr txBox="1"/>
          <p:nvPr/>
        </p:nvSpPr>
        <p:spPr>
          <a:xfrm>
            <a:off x="808234" y="1628320"/>
            <a:ext cx="53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7D7D6-C0EC-4A49-BB93-25822F237BF8}"/>
              </a:ext>
            </a:extLst>
          </p:cNvPr>
          <p:cNvSpPr txBox="1"/>
          <p:nvPr/>
        </p:nvSpPr>
        <p:spPr>
          <a:xfrm>
            <a:off x="1812961" y="1595683"/>
            <a:ext cx="53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Henry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32070-56C6-4939-9181-36B8ADA9DFA3}"/>
              </a:ext>
            </a:extLst>
          </p:cNvPr>
          <p:cNvSpPr txBox="1"/>
          <p:nvPr/>
        </p:nvSpPr>
        <p:spPr>
          <a:xfrm>
            <a:off x="2982074" y="1628320"/>
            <a:ext cx="38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2A619-F0C4-4F32-93CF-CBEDB171BFFD}"/>
              </a:ext>
            </a:extLst>
          </p:cNvPr>
          <p:cNvSpPr txBox="1"/>
          <p:nvPr/>
        </p:nvSpPr>
        <p:spPr>
          <a:xfrm>
            <a:off x="4243015" y="1582153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3F287-32EB-41DF-B7C1-53F55BE2E632}"/>
              </a:ext>
            </a:extLst>
          </p:cNvPr>
          <p:cNvSpPr txBox="1"/>
          <p:nvPr/>
        </p:nvSpPr>
        <p:spPr>
          <a:xfrm>
            <a:off x="5514442" y="1582153"/>
            <a:ext cx="38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Drinking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ECC32-1A78-4345-A79B-DC428F982E28}"/>
              </a:ext>
            </a:extLst>
          </p:cNvPr>
          <p:cNvSpPr txBox="1"/>
          <p:nvPr/>
        </p:nvSpPr>
        <p:spPr>
          <a:xfrm>
            <a:off x="6709669" y="1524000"/>
            <a:ext cx="38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Chocolate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B43781-AB9D-41D2-A7EA-4F21710CE7D1}"/>
              </a:ext>
            </a:extLst>
          </p:cNvPr>
          <p:cNvSpPr txBox="1"/>
          <p:nvPr/>
        </p:nvSpPr>
        <p:spPr>
          <a:xfrm>
            <a:off x="7797659" y="1535987"/>
            <a:ext cx="38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Milk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CC7F24-7E20-4E70-A975-79E830FBF55E}"/>
              </a:ext>
            </a:extLst>
          </p:cNvPr>
          <p:cNvCxnSpPr/>
          <p:nvPr/>
        </p:nvCxnSpPr>
        <p:spPr>
          <a:xfrm>
            <a:off x="695862" y="1524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F1B6375-D95E-4DB5-849F-E0C79FFE5DBC}"/>
              </a:ext>
            </a:extLst>
          </p:cNvPr>
          <p:cNvSpPr txBox="1"/>
          <p:nvPr/>
        </p:nvSpPr>
        <p:spPr>
          <a:xfrm>
            <a:off x="4061639" y="969677"/>
            <a:ext cx="826856" cy="39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6EC213-9574-4ABB-AF06-9368FE09BFC8}"/>
              </a:ext>
            </a:extLst>
          </p:cNvPr>
          <p:cNvSpPr txBox="1"/>
          <p:nvPr/>
        </p:nvSpPr>
        <p:spPr>
          <a:xfrm>
            <a:off x="5291514" y="948579"/>
            <a:ext cx="826856" cy="39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Deci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B70958-E94D-4D88-B07C-46755D811845}"/>
              </a:ext>
            </a:extLst>
          </p:cNvPr>
          <p:cNvSpPr txBox="1"/>
          <p:nvPr/>
        </p:nvSpPr>
        <p:spPr>
          <a:xfrm>
            <a:off x="6486741" y="925686"/>
            <a:ext cx="826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Centi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A864DF-2F62-4085-BE7F-E2FEE544317F}"/>
              </a:ext>
            </a:extLst>
          </p:cNvPr>
          <p:cNvSpPr txBox="1"/>
          <p:nvPr/>
        </p:nvSpPr>
        <p:spPr>
          <a:xfrm>
            <a:off x="7630702" y="903875"/>
            <a:ext cx="826856" cy="39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Milli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F5A93A-5A48-4EC0-94F2-4A6B2B37D196}"/>
              </a:ext>
            </a:extLst>
          </p:cNvPr>
          <p:cNvSpPr txBox="1"/>
          <p:nvPr/>
        </p:nvSpPr>
        <p:spPr>
          <a:xfrm>
            <a:off x="2831765" y="949571"/>
            <a:ext cx="826856" cy="39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Deka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3E4CA7-2D05-4531-922E-3CC71F2C1681}"/>
              </a:ext>
            </a:extLst>
          </p:cNvPr>
          <p:cNvSpPr txBox="1"/>
          <p:nvPr/>
        </p:nvSpPr>
        <p:spPr>
          <a:xfrm>
            <a:off x="1696770" y="960352"/>
            <a:ext cx="10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Hecto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399316-858B-4FA5-BB35-5AB207F01450}"/>
              </a:ext>
            </a:extLst>
          </p:cNvPr>
          <p:cNvSpPr txBox="1"/>
          <p:nvPr/>
        </p:nvSpPr>
        <p:spPr>
          <a:xfrm>
            <a:off x="634893" y="976671"/>
            <a:ext cx="826856" cy="39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Kilo</a:t>
            </a:r>
          </a:p>
        </p:txBody>
      </p:sp>
    </p:spTree>
    <p:extLst>
      <p:ext uri="{BB962C8B-B14F-4D97-AF65-F5344CB8AC3E}">
        <p14:creationId xmlns:p14="http://schemas.microsoft.com/office/powerpoint/2010/main" val="35290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E758BFE-D7D7-434E-A9B8-7713DD498D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2a: Changing Units Within the Metric System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14DDC7F-E1A0-4012-80EF-6906FAD3447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125" y="1422400"/>
            <a:ext cx="7702550" cy="4530725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dirty="0"/>
              <a:t>Convert 504.7 meters to kilometers.</a:t>
            </a:r>
          </a:p>
          <a:p>
            <a:pPr marL="0" indent="0">
              <a:lnSpc>
                <a:spcPct val="90000"/>
              </a:lnSpc>
            </a:pPr>
            <a:endParaRPr lang="en-US" altLang="en-US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To convert from meters to kilometers, start at meters and move three steps to the left to obtain kilometers:</a:t>
            </a:r>
          </a:p>
          <a:p>
            <a:pPr marL="0" indent="0"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			</a:t>
            </a:r>
          </a:p>
          <a:p>
            <a:pPr marL="0" indent="0">
              <a:lnSpc>
                <a:spcPct val="90000"/>
              </a:lnSpc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Hence we move the decimal point 3 places to the left.</a:t>
            </a:r>
          </a:p>
          <a:p>
            <a:pPr marL="0" indent="0"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24580" name="Picture 7" descr="536_EX_02_sol_b">
            <a:extLst>
              <a:ext uri="{FF2B5EF4-FFF2-40B4-BE49-F238E27FC236}">
                <a16:creationId xmlns:a16="http://schemas.microsoft.com/office/drawing/2014/main" id="{4D4992EB-FC80-449D-AA82-3B70D888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356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536_EX_02_sol_a">
            <a:extLst>
              <a:ext uri="{FF2B5EF4-FFF2-40B4-BE49-F238E27FC236}">
                <a16:creationId xmlns:a16="http://schemas.microsoft.com/office/drawing/2014/main" id="{86C8C0E0-318F-43EA-AC84-9B23ADB4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829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DEEF11E-CC24-4040-85A5-7CE7E2BE48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8438"/>
            <a:ext cx="8686800" cy="9445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2b continued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3EF8C33-3BD2-451D-A5D8-FC51C3C18C8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71638"/>
            <a:ext cx="8002588" cy="4459287"/>
          </a:xfrm>
        </p:spPr>
        <p:txBody>
          <a:bodyPr/>
          <a:lstStyle/>
          <a:p>
            <a:pPr marL="0" indent="0"/>
            <a:r>
              <a:rPr lang="en-US" altLang="en-US" dirty="0"/>
              <a:t>Convert 27 meters to centimeters</a:t>
            </a:r>
          </a:p>
          <a:p>
            <a:pPr marL="0" indent="0"/>
            <a:endParaRPr lang="en-US" altLang="en-US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/>
            <a:r>
              <a:rPr lang="en-US" altLang="en-US" dirty="0">
                <a:cs typeface="Arial" panose="020B0604020202020204" pitchFamily="34" charset="0"/>
              </a:rPr>
              <a:t>To convert from meters to centimeters, start at meters and move two steps to the right to obtain centimeters:</a:t>
            </a: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r>
              <a:rPr lang="en-US" altLang="en-US" dirty="0">
                <a:cs typeface="Arial" panose="020B0604020202020204" pitchFamily="34" charset="0"/>
              </a:rPr>
              <a:t>			                         </a:t>
            </a: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r>
              <a:rPr lang="en-US" altLang="en-US" dirty="0">
                <a:cs typeface="Arial" panose="020B0604020202020204" pitchFamily="34" charset="0"/>
              </a:rPr>
              <a:t>Hence we move the decimal point 2 places to the right.</a:t>
            </a:r>
          </a:p>
          <a:p>
            <a:pPr marL="0" indent="0"/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buFontTx/>
              <a:buChar char="•"/>
            </a:pPr>
            <a:endParaRPr lang="en-US" altLang="en-US" dirty="0"/>
          </a:p>
        </p:txBody>
      </p:sp>
      <p:pic>
        <p:nvPicPr>
          <p:cNvPr id="26628" name="Picture 7" descr="536_EX_02_sol_d">
            <a:extLst>
              <a:ext uri="{FF2B5EF4-FFF2-40B4-BE49-F238E27FC236}">
                <a16:creationId xmlns:a16="http://schemas.microsoft.com/office/drawing/2014/main" id="{0F9064C9-162C-4A5E-8CAE-B148D3FBB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410200"/>
            <a:ext cx="2800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536_EX_02_sol_c">
            <a:extLst>
              <a:ext uri="{FF2B5EF4-FFF2-40B4-BE49-F238E27FC236}">
                <a16:creationId xmlns:a16="http://schemas.microsoft.com/office/drawing/2014/main" id="{3C3BF666-B57F-447A-9E68-4B49721E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900488"/>
            <a:ext cx="48291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DB0A7FA-43D7-4D05-9443-F08262AB83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8438"/>
            <a:ext cx="8686800" cy="9445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2c continued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3C74274-3461-4B45-80E5-8425A679C24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55713"/>
            <a:ext cx="8002588" cy="4459287"/>
          </a:xfrm>
        </p:spPr>
        <p:txBody>
          <a:bodyPr/>
          <a:lstStyle/>
          <a:p>
            <a:pPr marL="0" indent="0"/>
            <a:r>
              <a:rPr lang="en-US" altLang="en-US" dirty="0"/>
              <a:t>Convert 704 mm to hm</a:t>
            </a:r>
          </a:p>
          <a:p>
            <a:pPr marL="0" indent="0"/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</a:p>
          <a:p>
            <a:pPr marL="0" indent="0"/>
            <a:r>
              <a:rPr lang="en-US" altLang="en-US" dirty="0">
                <a:cs typeface="Arial" panose="020B0604020202020204" pitchFamily="34" charset="0"/>
              </a:rPr>
              <a:t>To convert from mm (millimeters) to hm (hectometers), start at mm and move five steps to the left to obtain hm:</a:t>
            </a: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r>
              <a:rPr lang="en-US" altLang="en-US" dirty="0">
                <a:cs typeface="Arial" panose="020B0604020202020204" pitchFamily="34" charset="0"/>
              </a:rPr>
              <a:t>			                         </a:t>
            </a: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r>
              <a:rPr lang="en-US" altLang="en-US" dirty="0">
                <a:cs typeface="Arial" panose="020B0604020202020204" pitchFamily="34" charset="0"/>
              </a:rPr>
              <a:t>Hence, we move the decimal point 5 places to the left.</a:t>
            </a:r>
          </a:p>
          <a:p>
            <a:pPr marL="0" indent="0"/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buFontTx/>
              <a:buChar char="•"/>
            </a:pPr>
            <a:endParaRPr lang="en-US" altLang="en-US" dirty="0"/>
          </a:p>
        </p:txBody>
      </p:sp>
      <p:pic>
        <p:nvPicPr>
          <p:cNvPr id="28676" name="Picture 6" descr="0901exmpl02f">
            <a:extLst>
              <a:ext uri="{FF2B5EF4-FFF2-40B4-BE49-F238E27FC236}">
                <a16:creationId xmlns:a16="http://schemas.microsoft.com/office/drawing/2014/main" id="{21260F8A-8142-4CE0-AC85-F026E950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5545138"/>
            <a:ext cx="4019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0901exmpl02e">
            <a:extLst>
              <a:ext uri="{FF2B5EF4-FFF2-40B4-BE49-F238E27FC236}">
                <a16:creationId xmlns:a16="http://schemas.microsoft.com/office/drawing/2014/main" id="{1DB6BC7B-611E-4BC6-84D3-401CC034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3810000"/>
            <a:ext cx="5172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CC6ACDE-5B81-4665-B595-678C31D9C5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8438"/>
            <a:ext cx="8686800" cy="9445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2d continued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9D88F78-17D6-4DB8-8831-5D7C04EFFC8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19200"/>
            <a:ext cx="8002588" cy="4459288"/>
          </a:xfrm>
        </p:spPr>
        <p:txBody>
          <a:bodyPr/>
          <a:lstStyle/>
          <a:p>
            <a:pPr marL="0" indent="0"/>
            <a:r>
              <a:rPr lang="en-US" altLang="en-US" dirty="0"/>
              <a:t>Convert 9.71 dam to dm</a:t>
            </a:r>
          </a:p>
          <a:p>
            <a:pPr marL="0" indent="0"/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</a:p>
          <a:p>
            <a:pPr marL="0" indent="0"/>
            <a:r>
              <a:rPr lang="en-US" altLang="en-US" dirty="0">
                <a:cs typeface="Arial" panose="020B0604020202020204" pitchFamily="34" charset="0"/>
              </a:rPr>
              <a:t>To convert from dam (dekameters) to dm (decimeters), start at dam and move two steps to the right to obtain dm:</a:t>
            </a: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r>
              <a:rPr lang="en-US" altLang="en-US" dirty="0">
                <a:cs typeface="Arial" panose="020B0604020202020204" pitchFamily="34" charset="0"/>
              </a:rPr>
              <a:t>			                         </a:t>
            </a: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65000"/>
              </a:lnSpc>
              <a:spcBef>
                <a:spcPct val="0"/>
              </a:spcBef>
            </a:pPr>
            <a:r>
              <a:rPr lang="en-US" altLang="en-US" dirty="0">
                <a:cs typeface="Arial" panose="020B0604020202020204" pitchFamily="34" charset="0"/>
              </a:rPr>
              <a:t>Hence, we move the decimal point 2 places to the right.</a:t>
            </a:r>
          </a:p>
          <a:p>
            <a:pPr marL="0" indent="0"/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buFontTx/>
              <a:buChar char="•"/>
            </a:pPr>
            <a:endParaRPr lang="en-US" altLang="en-US" dirty="0"/>
          </a:p>
        </p:txBody>
      </p:sp>
      <p:pic>
        <p:nvPicPr>
          <p:cNvPr id="30724" name="Picture 6" descr="0901exmpl02h">
            <a:extLst>
              <a:ext uri="{FF2B5EF4-FFF2-40B4-BE49-F238E27FC236}">
                <a16:creationId xmlns:a16="http://schemas.microsoft.com/office/drawing/2014/main" id="{C92B85DB-FA2C-4695-BE21-242BEB63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0200"/>
            <a:ext cx="3505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0901exmpl02g">
            <a:extLst>
              <a:ext uri="{FF2B5EF4-FFF2-40B4-BE49-F238E27FC236}">
                <a16:creationId xmlns:a16="http://schemas.microsoft.com/office/drawing/2014/main" id="{195363FE-9965-40B2-9123-C92CBE605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3810000"/>
            <a:ext cx="5172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B677D35-440A-4700-82CB-9529ECA726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Using Dimensional Analysis to Change </a:t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To and From the Metric System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33012C8-AADF-4892-BC42-BA7F6E64C04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0" indent="0" algn="ctr"/>
            <a:r>
              <a:rPr lang="en-US" altLang="en-US" sz="3200"/>
              <a:t>Approximate English and Metric Equivalents</a:t>
            </a:r>
          </a:p>
          <a:p>
            <a:pPr marL="0" indent="0" algn="ctr"/>
            <a:endParaRPr lang="en-US" altLang="en-US" sz="3200"/>
          </a:p>
        </p:txBody>
      </p:sp>
      <p:pic>
        <p:nvPicPr>
          <p:cNvPr id="32772" name="Picture 19" descr="538_Table_09_03">
            <a:extLst>
              <a:ext uri="{FF2B5EF4-FFF2-40B4-BE49-F238E27FC236}">
                <a16:creationId xmlns:a16="http://schemas.microsoft.com/office/drawing/2014/main" id="{780A92FD-8050-412D-814C-9B9B47B6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5388"/>
            <a:ext cx="86106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7113A31-835F-4D09-82DF-D04866151D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229600" cy="8255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3a: Using Dimensional Analysis to Change to and from the Metric System</a:t>
            </a:r>
          </a:p>
        </p:txBody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B7B33B11-CD2D-44F6-B09A-22C09AB454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229600" cy="4068763"/>
          </a:xfrm>
        </p:spPr>
        <p:txBody>
          <a:bodyPr/>
          <a:lstStyle/>
          <a:p>
            <a:pPr marL="0" indent="0">
              <a:defRPr/>
            </a:pPr>
            <a:r>
              <a:rPr lang="en-US" altLang="en-US" dirty="0"/>
              <a:t>Convert 8 inches to centimeters</a:t>
            </a:r>
          </a:p>
          <a:p>
            <a:pPr marL="533400" indent="-533400">
              <a:defRPr/>
            </a:pPr>
            <a:r>
              <a:rPr lang="en-US" altLang="en-US" dirty="0">
                <a:solidFill>
                  <a:srgbClr val="008000"/>
                </a:solidFill>
              </a:rPr>
              <a:t> </a:t>
            </a:r>
          </a:p>
          <a:p>
            <a:pPr marL="533400" indent="-533400">
              <a:defRPr/>
            </a:pPr>
            <a:r>
              <a:rPr lang="en-US" altLang="en-US" dirty="0"/>
              <a:t>Use the unit fraction:  </a:t>
            </a:r>
            <a:r>
              <a:rPr lang="en-US" altLang="en-US" u="sng" dirty="0"/>
              <a:t>2.54 cm</a:t>
            </a:r>
            <a:endParaRPr lang="en-US" altLang="en-US" dirty="0"/>
          </a:p>
          <a:p>
            <a:pPr marL="533400" indent="-533400">
              <a:lnSpc>
                <a:spcPct val="70000"/>
              </a:lnSpc>
              <a:defRPr/>
            </a:pPr>
            <a:r>
              <a:rPr lang="en-US" altLang="en-US" dirty="0"/>
              <a:t>			                 1 in</a:t>
            </a:r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/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/>
          </a:p>
          <a:p>
            <a:pPr marL="533400" indent="-533400">
              <a:lnSpc>
                <a:spcPct val="70000"/>
              </a:lnSpc>
              <a:defRPr/>
            </a:pPr>
            <a:r>
              <a:rPr lang="en-US" altLang="en-US" dirty="0"/>
              <a:t>8 inches = </a:t>
            </a:r>
            <a:r>
              <a:rPr lang="en-US" altLang="en-US" u="sng" dirty="0"/>
              <a:t>8 in</a:t>
            </a:r>
            <a:r>
              <a:rPr lang="en-US" altLang="en-US" dirty="0"/>
              <a:t> ∙ </a:t>
            </a:r>
            <a:r>
              <a:rPr lang="en-US" altLang="en-US" u="sng" dirty="0"/>
              <a:t>2.54 cm </a:t>
            </a:r>
            <a:r>
              <a:rPr lang="en-US" altLang="en-US" dirty="0"/>
              <a:t>=8(2.54) cm = 20.32 cm</a:t>
            </a:r>
          </a:p>
          <a:p>
            <a:pPr marL="533400" indent="-533400">
              <a:lnSpc>
                <a:spcPct val="70000"/>
              </a:lnSpc>
              <a:defRPr/>
            </a:pPr>
            <a:r>
              <a:rPr lang="en-US" altLang="en-US" dirty="0"/>
              <a:t>	               1        1 in</a:t>
            </a:r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/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C2C7362-79D5-488E-B23E-43FA2D2B1F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229600" cy="8255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3b: Using Dimensional Analysis to Change to and from the Metric System</a:t>
            </a:r>
          </a:p>
        </p:txBody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09FE8EB1-6381-48B6-90AF-3F2E706122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229600" cy="4068763"/>
          </a:xfrm>
        </p:spPr>
        <p:txBody>
          <a:bodyPr/>
          <a:lstStyle/>
          <a:p>
            <a:pPr marL="0" indent="0">
              <a:defRPr/>
            </a:pPr>
            <a:r>
              <a:rPr lang="en-US" altLang="en-US" dirty="0"/>
              <a:t>Convert 125 miles to kilometers</a:t>
            </a:r>
          </a:p>
          <a:p>
            <a:pPr marL="533400" indent="-533400">
              <a:defRPr/>
            </a:pPr>
            <a:endParaRPr lang="en-US" altLang="en-US" dirty="0">
              <a:solidFill>
                <a:srgbClr val="008000"/>
              </a:solidFill>
            </a:endParaRPr>
          </a:p>
          <a:p>
            <a:pPr marL="533400" indent="-533400">
              <a:defRPr/>
            </a:pPr>
            <a:r>
              <a:rPr lang="en-US" altLang="en-US" dirty="0">
                <a:solidFill>
                  <a:srgbClr val="008000"/>
                </a:solidFill>
              </a:rPr>
              <a:t> </a:t>
            </a:r>
          </a:p>
          <a:p>
            <a:pPr marL="533400" indent="-533400">
              <a:defRPr/>
            </a:pPr>
            <a:r>
              <a:rPr lang="en-US" altLang="en-US" dirty="0"/>
              <a:t>Use the unit fraction:  </a:t>
            </a:r>
            <a:r>
              <a:rPr lang="en-US" altLang="en-US" u="sng" dirty="0"/>
              <a:t>1.6 km</a:t>
            </a:r>
            <a:endParaRPr lang="en-US" altLang="en-US" dirty="0"/>
          </a:p>
          <a:p>
            <a:pPr marL="533400" indent="-533400">
              <a:lnSpc>
                <a:spcPct val="70000"/>
              </a:lnSpc>
              <a:defRPr/>
            </a:pPr>
            <a:r>
              <a:rPr lang="en-US" altLang="en-US" dirty="0"/>
              <a:t>			                 1 mi</a:t>
            </a:r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/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/>
          </a:p>
          <a:p>
            <a:pPr marL="533400" indent="-533400">
              <a:lnSpc>
                <a:spcPct val="70000"/>
              </a:lnSpc>
              <a:defRPr/>
            </a:pPr>
            <a:r>
              <a:rPr lang="en-US" altLang="en-US" dirty="0"/>
              <a:t>125 miles = </a:t>
            </a:r>
            <a:r>
              <a:rPr lang="en-US" altLang="en-US" u="sng" dirty="0"/>
              <a:t>125 mi</a:t>
            </a:r>
            <a:r>
              <a:rPr lang="en-US" altLang="en-US" dirty="0"/>
              <a:t> ∙ </a:t>
            </a:r>
            <a:r>
              <a:rPr lang="en-US" altLang="en-US" u="sng" dirty="0"/>
              <a:t>1.6 km </a:t>
            </a:r>
            <a:r>
              <a:rPr lang="en-US" altLang="en-US" dirty="0"/>
              <a:t>=125(1.6) km = 200 km</a:t>
            </a:r>
          </a:p>
          <a:p>
            <a:pPr marL="533400" indent="-533400">
              <a:lnSpc>
                <a:spcPct val="70000"/>
              </a:lnSpc>
              <a:defRPr/>
            </a:pPr>
            <a:r>
              <a:rPr lang="en-US" altLang="en-US" dirty="0"/>
              <a:t>	                   1           1 mi</a:t>
            </a:r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/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970705D-27C0-4F5D-8AF6-CCA5151A36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3c continued</a:t>
            </a:r>
          </a:p>
        </p:txBody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5C9BCFBB-C8E7-467B-B155-C7429221794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6133" y="1295400"/>
            <a:ext cx="8458200" cy="4525963"/>
          </a:xfrm>
        </p:spPr>
        <p:txBody>
          <a:bodyPr/>
          <a:lstStyle/>
          <a:p>
            <a:pPr marL="0" indent="0">
              <a:lnSpc>
                <a:spcPct val="70000"/>
              </a:lnSpc>
              <a:defRPr/>
            </a:pPr>
            <a:r>
              <a:rPr lang="en-US" altLang="en-US" dirty="0"/>
              <a:t>Convert 26,800 millimeters to inches.</a:t>
            </a:r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>
              <a:solidFill>
                <a:srgbClr val="008000"/>
              </a:solidFill>
            </a:endParaRPr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>
              <a:solidFill>
                <a:srgbClr val="008000"/>
              </a:solidFill>
            </a:endParaRPr>
          </a:p>
          <a:p>
            <a:pPr marL="533400" indent="-533400">
              <a:lnSpc>
                <a:spcPct val="70000"/>
              </a:lnSpc>
              <a:defRPr/>
            </a:pPr>
            <a:r>
              <a:rPr lang="en-US" altLang="en-US" dirty="0">
                <a:solidFill>
                  <a:srgbClr val="008000"/>
                </a:solidFill>
              </a:rPr>
              <a:t> </a:t>
            </a:r>
          </a:p>
          <a:p>
            <a:pPr marL="533400" indent="-533400">
              <a:lnSpc>
                <a:spcPct val="70000"/>
              </a:lnSpc>
              <a:defRPr/>
            </a:pPr>
            <a:r>
              <a:rPr lang="en-US" altLang="en-US" dirty="0"/>
              <a:t>From the table we see that</a:t>
            </a:r>
          </a:p>
          <a:p>
            <a:pPr marL="533400" indent="-533400">
              <a:lnSpc>
                <a:spcPct val="70000"/>
              </a:lnSpc>
              <a:defRPr/>
            </a:pPr>
            <a:r>
              <a:rPr lang="en-US" altLang="en-US" dirty="0"/>
              <a:t>		     26,800 mm = 2680.0 cm</a:t>
            </a:r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/>
          </a:p>
          <a:p>
            <a:pPr marL="533400" indent="-533400">
              <a:lnSpc>
                <a:spcPct val="70000"/>
              </a:lnSpc>
              <a:defRPr/>
            </a:pPr>
            <a:r>
              <a:rPr lang="en-US" altLang="en-US" dirty="0"/>
              <a:t>Use the unit fraction: </a:t>
            </a:r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>
              <a:solidFill>
                <a:srgbClr val="008000"/>
              </a:solidFill>
            </a:endParaRPr>
          </a:p>
          <a:p>
            <a:pPr marL="533400" indent="-533400">
              <a:lnSpc>
                <a:spcPct val="70000"/>
              </a:lnSpc>
              <a:defRPr/>
            </a:pPr>
            <a:endParaRPr lang="en-US" altLang="en-US" dirty="0"/>
          </a:p>
          <a:p>
            <a:pPr marL="533400" indent="-533400">
              <a:lnSpc>
                <a:spcPct val="70000"/>
              </a:lnSpc>
              <a:defRPr/>
            </a:pPr>
            <a:r>
              <a:rPr lang="en-US" altLang="en-US" dirty="0"/>
              <a:t>26,800 mm = 2680 cm </a:t>
            </a:r>
          </a:p>
          <a:p>
            <a:pPr marL="533400" indent="-533400">
              <a:lnSpc>
                <a:spcPct val="70000"/>
              </a:lnSpc>
              <a:defRPr/>
            </a:pPr>
            <a:r>
              <a:rPr lang="en-US" altLang="en-US" dirty="0"/>
              <a:t>                   </a:t>
            </a:r>
          </a:p>
        </p:txBody>
      </p:sp>
      <p:graphicFrame>
        <p:nvGraphicFramePr>
          <p:cNvPr id="38916" name="Object 5">
            <a:extLst>
              <a:ext uri="{FF2B5EF4-FFF2-40B4-BE49-F238E27FC236}">
                <a16:creationId xmlns:a16="http://schemas.microsoft.com/office/drawing/2014/main" id="{427C777F-F917-4C78-8314-4A608D53C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55792"/>
              </p:ext>
            </p:extLst>
          </p:nvPr>
        </p:nvGraphicFramePr>
        <p:xfrm>
          <a:off x="3678933" y="3962400"/>
          <a:ext cx="12334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Equation" r:id="rId4" imgW="571252" imgH="393529" progId="Equation.DSMT4">
                  <p:embed/>
                </p:oleObj>
              </mc:Choice>
              <mc:Fallback>
                <p:oleObj name="Equation" r:id="rId4" imgW="571252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933" y="3962400"/>
                        <a:ext cx="123348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6">
            <a:extLst>
              <a:ext uri="{FF2B5EF4-FFF2-40B4-BE49-F238E27FC236}">
                <a16:creationId xmlns:a16="http://schemas.microsoft.com/office/drawing/2014/main" id="{7CC15076-EBDE-4C87-83DF-10C1212D9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71473"/>
              </p:ext>
            </p:extLst>
          </p:nvPr>
        </p:nvGraphicFramePr>
        <p:xfrm>
          <a:off x="3125787" y="5418138"/>
          <a:ext cx="58658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Equation" r:id="rId6" imgW="2717800" imgH="444500" progId="Equation.DSMT4">
                  <p:embed/>
                </p:oleObj>
              </mc:Choice>
              <mc:Fallback>
                <p:oleObj name="Equation" r:id="rId6" imgW="27178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7" y="5418138"/>
                        <a:ext cx="58658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E2D6DB6-E309-4932-918E-BDDA69BC8C22}"/>
              </a:ext>
            </a:extLst>
          </p:cNvPr>
          <p:cNvGrpSpPr/>
          <p:nvPr/>
        </p:nvGrpSpPr>
        <p:grpSpPr>
          <a:xfrm>
            <a:off x="1985962" y="1752600"/>
            <a:ext cx="5172075" cy="781050"/>
            <a:chOff x="1985962" y="1905000"/>
            <a:chExt cx="5172075" cy="781050"/>
          </a:xfrm>
        </p:grpSpPr>
        <p:pic>
          <p:nvPicPr>
            <p:cNvPr id="6" name="Picture 7" descr="0901exmpl02e">
              <a:extLst>
                <a:ext uri="{FF2B5EF4-FFF2-40B4-BE49-F238E27FC236}">
                  <a16:creationId xmlns:a16="http://schemas.microsoft.com/office/drawing/2014/main" id="{17546D99-71F7-48E3-A7FF-9BC60AF21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962" y="1905000"/>
              <a:ext cx="517207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61C601-B84F-4688-AC11-AF01F39E03DC}"/>
                </a:ext>
              </a:extLst>
            </p:cNvPr>
            <p:cNvSpPr/>
            <p:nvPr/>
          </p:nvSpPr>
          <p:spPr>
            <a:xfrm>
              <a:off x="3048000" y="2286000"/>
              <a:ext cx="3962400" cy="40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68B6D0C-3835-4414-9175-8EFDA3EA52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altLang="en-US" sz="6000">
                <a:latin typeface="Arial Black" panose="020B0A04020102020204" pitchFamily="34" charset="0"/>
              </a:rPr>
              <a:t>9.1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CD41A05-B9FA-4AE5-9DFE-22BC918C1FA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077200" cy="3932238"/>
          </a:xfrm>
        </p:spPr>
        <p:txBody>
          <a:bodyPr/>
          <a:lstStyle/>
          <a:p>
            <a:pPr marL="0" indent="0" algn="ctr" eaLnBrk="1" hangingPunct="1">
              <a:buFontTx/>
              <a:buChar char="•"/>
            </a:pPr>
            <a:endParaRPr lang="en-US" altLang="en-US" sz="4000">
              <a:solidFill>
                <a:srgbClr val="C84700"/>
              </a:solidFill>
            </a:endParaRPr>
          </a:p>
          <a:p>
            <a:pPr marL="0" indent="0" algn="ctr" eaLnBrk="1" hangingPunct="1"/>
            <a:r>
              <a:rPr lang="en-US" altLang="en-US" sz="4000">
                <a:solidFill>
                  <a:srgbClr val="C84700"/>
                </a:solidFill>
              </a:rPr>
              <a:t>Measuring Length;                              The Metric System</a:t>
            </a:r>
          </a:p>
          <a:p>
            <a:pPr marL="0" indent="0" algn="ctr" eaLnBrk="1" hangingPunct="1"/>
            <a:endParaRPr lang="en-US" altLang="en-US" sz="4000">
              <a:solidFill>
                <a:srgbClr val="C84700"/>
              </a:solidFill>
            </a:endParaRPr>
          </a:p>
          <a:p>
            <a:pPr marL="0" indent="0" algn="ctr" eaLnBrk="1" hangingPunct="1"/>
            <a:endParaRPr lang="en-US" altLang="en-US" sz="4000">
              <a:solidFill>
                <a:srgbClr val="C84700"/>
              </a:solidFill>
            </a:endParaRPr>
          </a:p>
          <a:p>
            <a:pPr marL="0" indent="0" algn="ctr" eaLnBrk="1" hangingPunct="1"/>
            <a:endParaRPr lang="en-US" altLang="en-US" sz="4000">
              <a:solidFill>
                <a:srgbClr val="C847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5F62-6E3A-4C20-9061-2FC838EF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5BE1-40D3-4E88-BBCD-4092FBEC7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MyMathLab – 9.1 Measuring Length</a:t>
            </a:r>
          </a:p>
        </p:txBody>
      </p:sp>
    </p:spTree>
    <p:extLst>
      <p:ext uri="{BB962C8B-B14F-4D97-AF65-F5344CB8AC3E}">
        <p14:creationId xmlns:p14="http://schemas.microsoft.com/office/powerpoint/2010/main" val="408542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9627521-5602-4BB1-940E-9049DE9626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50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E63C346-12CC-4B48-AA96-BA4BFEDB772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dirty="0"/>
              <a:t>Use dimensional analysis to change units of measurement.</a:t>
            </a:r>
          </a:p>
          <a:p>
            <a:pPr marL="533400" indent="-533400">
              <a:buFontTx/>
              <a:buAutoNum type="arabicPeriod"/>
            </a:pPr>
            <a:endParaRPr lang="en-US" altLang="en-US" dirty="0"/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Understand and use metric prefixes.</a:t>
            </a:r>
          </a:p>
          <a:p>
            <a:pPr marL="533400" indent="-533400">
              <a:buFontTx/>
              <a:buAutoNum type="arabicPeriod"/>
            </a:pPr>
            <a:endParaRPr lang="en-US" altLang="en-US" dirty="0"/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Convert units within the metric system.</a:t>
            </a:r>
          </a:p>
          <a:p>
            <a:pPr marL="533400" indent="-533400">
              <a:buFontTx/>
              <a:buAutoNum type="arabicPeriod"/>
            </a:pPr>
            <a:endParaRPr lang="en-US" altLang="en-US" dirty="0"/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Use dimensional analysis to change to and from the metric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0334E2C-9A5D-4743-83F2-C611B2425B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Length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FC9032E-635B-4A5E-84D4-9EEBD56A50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algn="ctr"/>
            <a:endParaRPr lang="en-US" altLang="en-US" sz="3200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Unit Fractions contain different units and the value of the unit is 1.  Here are some examples of unit fractions:</a:t>
            </a:r>
          </a:p>
        </p:txBody>
      </p:sp>
      <p:pic>
        <p:nvPicPr>
          <p:cNvPr id="10244" name="Picture 5" descr="532_unnumbered">
            <a:extLst>
              <a:ext uri="{FF2B5EF4-FFF2-40B4-BE49-F238E27FC236}">
                <a16:creationId xmlns:a16="http://schemas.microsoft.com/office/drawing/2014/main" id="{FDD1F681-DCE6-4F0C-9835-58864C7B0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29225"/>
            <a:ext cx="8039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532_orange_box">
            <a:extLst>
              <a:ext uri="{FF2B5EF4-FFF2-40B4-BE49-F238E27FC236}">
                <a16:creationId xmlns:a16="http://schemas.microsoft.com/office/drawing/2014/main" id="{4C26D1CD-ADE0-4509-8C8A-3E74A5AF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0650"/>
            <a:ext cx="8763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533_orange_box">
            <a:extLst>
              <a:ext uri="{FF2B5EF4-FFF2-40B4-BE49-F238E27FC236}">
                <a16:creationId xmlns:a16="http://schemas.microsoft.com/office/drawing/2014/main" id="{F1B9291D-2CFF-495E-B064-2C98CF0D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763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8F0D329-75C0-421B-9F6F-14FF192953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305800" cy="990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1: Using Dimensional Analysis to Change Units of Measurement.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7872C48-B4D5-4DDF-9E8D-4A550234C85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71638"/>
            <a:ext cx="6954838" cy="4459287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Tx/>
            </a:pPr>
            <a:r>
              <a:rPr lang="en-US" altLang="en-US" sz="2400" dirty="0"/>
              <a:t>Convert:</a:t>
            </a:r>
          </a:p>
          <a:p>
            <a:pPr marL="533400" indent="-533400">
              <a:lnSpc>
                <a:spcPct val="90000"/>
              </a:lnSpc>
              <a:buClrTx/>
              <a:buFontTx/>
              <a:buAutoNum type="alphaLcPeriod"/>
            </a:pPr>
            <a:r>
              <a:rPr lang="en-US" altLang="en-US" sz="2400" dirty="0"/>
              <a:t>40 inches to feet                                              </a:t>
            </a:r>
          </a:p>
          <a:p>
            <a:pPr marL="533400" indent="-533400">
              <a:lnSpc>
                <a:spcPct val="90000"/>
              </a:lnSpc>
              <a:buClrTx/>
            </a:pPr>
            <a:endParaRPr lang="en-US" altLang="en-US" sz="2400" dirty="0">
              <a:solidFill>
                <a:srgbClr val="008000"/>
              </a:solidFill>
            </a:endParaRPr>
          </a:p>
          <a:p>
            <a:pPr marL="533400" indent="-533400">
              <a:lnSpc>
                <a:spcPct val="90000"/>
              </a:lnSpc>
              <a:buClrTx/>
            </a:pPr>
            <a:r>
              <a:rPr lang="en-US" altLang="en-US" sz="2400" dirty="0">
                <a:solidFill>
                  <a:srgbClr val="008000"/>
                </a:solidFill>
              </a:rPr>
              <a:t>       </a:t>
            </a:r>
          </a:p>
          <a:p>
            <a:pPr marL="533400" indent="-533400">
              <a:lnSpc>
                <a:spcPct val="90000"/>
              </a:lnSpc>
              <a:spcBef>
                <a:spcPct val="10000"/>
              </a:spcBef>
              <a:buClrTx/>
            </a:pPr>
            <a:r>
              <a:rPr lang="en-US" altLang="en-US" sz="2400" dirty="0">
                <a:solidFill>
                  <a:srgbClr val="008000"/>
                </a:solidFill>
              </a:rPr>
              <a:t>                 </a:t>
            </a:r>
            <a:r>
              <a:rPr lang="en-US" altLang="en-US" sz="2400" dirty="0">
                <a:solidFill>
                  <a:srgbClr val="CC0000"/>
                </a:solidFill>
              </a:rPr>
              <a:t>                         </a:t>
            </a:r>
            <a:r>
              <a:rPr lang="en-US" altLang="en-US" sz="2400" dirty="0">
                <a:solidFill>
                  <a:srgbClr val="008000"/>
                </a:solidFill>
              </a:rPr>
              <a:t>                                                 </a:t>
            </a:r>
          </a:p>
          <a:p>
            <a:pPr marL="533400" indent="-533400">
              <a:lnSpc>
                <a:spcPct val="90000"/>
              </a:lnSpc>
              <a:buClrTx/>
            </a:pPr>
            <a:endParaRPr lang="en-US" altLang="en-US" sz="2400" dirty="0"/>
          </a:p>
          <a:p>
            <a:pPr marL="533400" indent="-533400">
              <a:lnSpc>
                <a:spcPct val="90000"/>
              </a:lnSpc>
              <a:buClrTx/>
            </a:pPr>
            <a:r>
              <a:rPr lang="en-US" altLang="en-US" sz="2400" dirty="0"/>
              <a:t>b.  13,200 feet to miles</a:t>
            </a:r>
          </a:p>
        </p:txBody>
      </p:sp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09735095-E38E-496D-BB7E-AD7EEC216AC1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76400" y="2619375"/>
          <a:ext cx="6094413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4" imgW="2895600" imgH="635000" progId="Equation.DSMT4">
                  <p:embed/>
                </p:oleObj>
              </mc:Choice>
              <mc:Fallback>
                <p:oleObj name="Equation" r:id="rId4" imgW="2895600" imgH="63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19375"/>
                        <a:ext cx="6094413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A2CE559D-A447-4DB7-8309-7037B8CAF2E1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76241055"/>
              </p:ext>
            </p:extLst>
          </p:nvPr>
        </p:nvGraphicFramePr>
        <p:xfrm>
          <a:off x="487362" y="4745519"/>
          <a:ext cx="77882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6" imgW="3581400" imgH="635000" progId="Equation.DSMT4">
                  <p:embed/>
                </p:oleObj>
              </mc:Choice>
              <mc:Fallback>
                <p:oleObj name="Equation" r:id="rId6" imgW="35814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" y="4745519"/>
                        <a:ext cx="7788275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C872C3A-0C4B-4C33-B118-219350C88B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305800" cy="990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1: Using Dimensional Analysis to Change Units of Measurement.</a:t>
            </a:r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380F5D37-0BA0-46A0-82FA-CD3651081DD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71638"/>
            <a:ext cx="6954838" cy="4459287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defRPr/>
            </a:pPr>
            <a:r>
              <a:rPr lang="en-US" altLang="en-US" sz="2400" dirty="0"/>
              <a:t>Convert: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en-US" altLang="en-US" sz="2400" dirty="0"/>
              <a:t>c. 9 inches to yards                                              </a:t>
            </a:r>
          </a:p>
          <a:p>
            <a:pPr marL="533400" indent="-533400">
              <a:lnSpc>
                <a:spcPct val="90000"/>
              </a:lnSpc>
              <a:defRPr/>
            </a:pPr>
            <a:endParaRPr lang="en-US" altLang="en-US" sz="2400" dirty="0">
              <a:solidFill>
                <a:srgbClr val="CC0000"/>
              </a:solidFill>
            </a:endParaRPr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5C3C10B9-1289-45E3-95F6-7EB3EF717C99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82675" y="3286125"/>
          <a:ext cx="67468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4" imgW="2984500" imgH="444500" progId="Equation.DSMT4">
                  <p:embed/>
                </p:oleObj>
              </mc:Choice>
              <mc:Fallback>
                <p:oleObj name="Equation" r:id="rId4" imgW="29845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3286125"/>
                        <a:ext cx="6746875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3F003AE-DF64-4655-A024-B6EC4D1815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8438"/>
            <a:ext cx="8686800" cy="8683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Length and the Metric System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332DF35-61E2-4C45-BBCC-AB8279A3A8E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19200"/>
            <a:ext cx="8229600" cy="1524000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US" altLang="en-US" sz="2400"/>
              <a:t>Used in most industrialized countries</a:t>
            </a:r>
          </a:p>
          <a:p>
            <a:pPr marL="0" indent="0">
              <a:buFontTx/>
              <a:buChar char="•"/>
            </a:pPr>
            <a:r>
              <a:rPr lang="en-US" altLang="en-US" sz="2400"/>
              <a:t>Based on powers of ten.</a:t>
            </a:r>
          </a:p>
          <a:p>
            <a:pPr marL="457200" lvl="1" indent="0" algn="ctr"/>
            <a:r>
              <a:rPr lang="en-US" altLang="en-US"/>
              <a:t>	</a:t>
            </a:r>
          </a:p>
          <a:p>
            <a:pPr marL="0" indent="0"/>
            <a:endParaRPr lang="en-US" altLang="en-US" sz="2400"/>
          </a:p>
        </p:txBody>
      </p:sp>
      <p:pic>
        <p:nvPicPr>
          <p:cNvPr id="18436" name="Picture 39" descr="534_Table_09_01">
            <a:extLst>
              <a:ext uri="{FF2B5EF4-FFF2-40B4-BE49-F238E27FC236}">
                <a16:creationId xmlns:a16="http://schemas.microsoft.com/office/drawing/2014/main" id="{F1806474-36E8-4345-9F3B-DA372220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74838"/>
            <a:ext cx="5219700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625E73-C8BE-4D96-8F62-7C18D4D6B0E3}"/>
              </a:ext>
            </a:extLst>
          </p:cNvPr>
          <p:cNvSpPr txBox="1"/>
          <p:nvPr/>
        </p:nvSpPr>
        <p:spPr>
          <a:xfrm>
            <a:off x="5791200" y="3886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8C36407-0819-43FC-AC73-85A8D9032A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Commonly Used Units of Linear Measure in the Metric System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98CCA56-37AE-4D07-9584-AC8908B97D8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229600" cy="914400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US" altLang="en-US" sz="2400"/>
              <a:t>The basic unit for linear measure in the metric system is the meter.</a:t>
            </a:r>
          </a:p>
          <a:p>
            <a:pPr marL="0" indent="0">
              <a:buFontTx/>
              <a:buChar char="•"/>
            </a:pPr>
            <a:endParaRPr lang="en-US" altLang="en-US" sz="2400"/>
          </a:p>
        </p:txBody>
      </p:sp>
      <p:pic>
        <p:nvPicPr>
          <p:cNvPr id="20484" name="Picture 43" descr="534_Table_09_02">
            <a:extLst>
              <a:ext uri="{FF2B5EF4-FFF2-40B4-BE49-F238E27FC236}">
                <a16:creationId xmlns:a16="http://schemas.microsoft.com/office/drawing/2014/main" id="{A7CA11EF-4562-4910-9044-8767F2D7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98663"/>
            <a:ext cx="76962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C27C820BFFA4C912D87E7B01C2192" ma:contentTypeVersion="27" ma:contentTypeDescription="Create a new document." ma:contentTypeScope="" ma:versionID="bbab20b3b617bb3c1e2a43c6317269d6">
  <xsd:schema xmlns:xsd="http://www.w3.org/2001/XMLSchema" xmlns:xs="http://www.w3.org/2001/XMLSchema" xmlns:p="http://schemas.microsoft.com/office/2006/metadata/properties" xmlns:ns3="1702b619-df69-47d0-b557-005983ce0185" xmlns:ns4="6635ddec-091d-44f9-964c-f969512ac5d9" targetNamespace="http://schemas.microsoft.com/office/2006/metadata/properties" ma:root="true" ma:fieldsID="ee3d9f9a4584d50cf360afeaa239863a" ns3:_="" ns4:_="">
    <xsd:import namespace="1702b619-df69-47d0-b557-005983ce0185"/>
    <xsd:import namespace="6635ddec-091d-44f9-964c-f969512ac5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2b619-df69-47d0-b557-005983ce01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5ddec-091d-44f9-964c-f969512ac5d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635ddec-091d-44f9-964c-f969512ac5d9" xsi:nil="true"/>
    <NotebookType xmlns="6635ddec-091d-44f9-964c-f969512ac5d9" xsi:nil="true"/>
    <Students xmlns="6635ddec-091d-44f9-964c-f969512ac5d9">
      <UserInfo>
        <DisplayName/>
        <AccountId xsi:nil="true"/>
        <AccountType/>
      </UserInfo>
    </Students>
    <Templates xmlns="6635ddec-091d-44f9-964c-f969512ac5d9" xsi:nil="true"/>
    <AppVersion xmlns="6635ddec-091d-44f9-964c-f969512ac5d9" xsi:nil="true"/>
    <FolderType xmlns="6635ddec-091d-44f9-964c-f969512ac5d9" xsi:nil="true"/>
    <Student_Groups xmlns="6635ddec-091d-44f9-964c-f969512ac5d9">
      <UserInfo>
        <DisplayName/>
        <AccountId xsi:nil="true"/>
        <AccountType/>
      </UserInfo>
    </Student_Groups>
    <Self_Registration_Enabled xmlns="6635ddec-091d-44f9-964c-f969512ac5d9" xsi:nil="true"/>
    <Invited_Teachers xmlns="6635ddec-091d-44f9-964c-f969512ac5d9" xsi:nil="true"/>
    <Invited_Students xmlns="6635ddec-091d-44f9-964c-f969512ac5d9" xsi:nil="true"/>
    <Teachers xmlns="6635ddec-091d-44f9-964c-f969512ac5d9">
      <UserInfo>
        <DisplayName/>
        <AccountId xsi:nil="true"/>
        <AccountType/>
      </UserInfo>
    </Teachers>
    <Has_Teacher_Only_SectionGroup xmlns="6635ddec-091d-44f9-964c-f969512ac5d9" xsi:nil="true"/>
    <Is_Collaboration_Space_Locked xmlns="6635ddec-091d-44f9-964c-f969512ac5d9" xsi:nil="true"/>
    <Owner xmlns="6635ddec-091d-44f9-964c-f969512ac5d9">
      <UserInfo>
        <DisplayName/>
        <AccountId xsi:nil="true"/>
        <AccountType/>
      </UserInfo>
    </Owner>
    <CultureName xmlns="6635ddec-091d-44f9-964c-f969512ac5d9" xsi:nil="true"/>
  </documentManagement>
</p:properties>
</file>

<file path=customXml/itemProps1.xml><?xml version="1.0" encoding="utf-8"?>
<ds:datastoreItem xmlns:ds="http://schemas.openxmlformats.org/officeDocument/2006/customXml" ds:itemID="{987B3D39-31EC-4D32-964A-D94DB4333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8AE947-A53D-4AE0-9C0A-75C33B2CA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2b619-df69-47d0-b557-005983ce0185"/>
    <ds:schemaRef ds:uri="6635ddec-091d-44f9-964c-f969512ac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8F6B15-86D7-460A-A665-2CE4AD617B20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6635ddec-091d-44f9-964c-f969512ac5d9"/>
    <ds:schemaRef ds:uri="http://schemas.microsoft.com/office/2006/metadata/properties"/>
    <ds:schemaRef ds:uri="http://schemas.microsoft.com/office/infopath/2007/PartnerControls"/>
    <ds:schemaRef ds:uri="1702b619-df69-47d0-b557-005983ce0185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3966</TotalTime>
  <Words>545</Words>
  <Application>Microsoft Office PowerPoint</Application>
  <PresentationFormat>On-screen Show (4:3)</PresentationFormat>
  <Paragraphs>130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Times New Roman</vt:lpstr>
      <vt:lpstr>Wingdings</vt:lpstr>
      <vt:lpstr>Level</vt:lpstr>
      <vt:lpstr>Equation</vt:lpstr>
      <vt:lpstr>PowerPoint Presentation</vt:lpstr>
      <vt:lpstr>9.1</vt:lpstr>
      <vt:lpstr>Objectives</vt:lpstr>
      <vt:lpstr>Length</vt:lpstr>
      <vt:lpstr>PowerPoint Presentation</vt:lpstr>
      <vt:lpstr>Example 1: Using Dimensional Analysis to Change Units of Measurement.</vt:lpstr>
      <vt:lpstr>Example 1: Using Dimensional Analysis to Change Units of Measurement.</vt:lpstr>
      <vt:lpstr>Length and the Metric System</vt:lpstr>
      <vt:lpstr>Commonly Used Units of Linear Measure in the Metric System</vt:lpstr>
      <vt:lpstr>PowerPoint Presentation</vt:lpstr>
      <vt:lpstr>Mnemonic Device to Help Us Remember</vt:lpstr>
      <vt:lpstr>Example 2a: Changing Units Within the Metric System</vt:lpstr>
      <vt:lpstr>Example 2b continued</vt:lpstr>
      <vt:lpstr>Example 2c continued</vt:lpstr>
      <vt:lpstr>Example 2d continued</vt:lpstr>
      <vt:lpstr>Using Dimensional Analysis to Change  To and From the Metric System</vt:lpstr>
      <vt:lpstr>Example 3a: Using Dimensional Analysis to Change to and from the Metric System</vt:lpstr>
      <vt:lpstr>Example 3b: Using Dimensional Analysis to Change to and from the Metric System</vt:lpstr>
      <vt:lpstr>Example 3c continued</vt:lpstr>
      <vt:lpstr>Assignment</vt:lpstr>
    </vt:vector>
  </TitlesOfParts>
  <Company>Copyright © 2016,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subject>Math For Your World  2e</dc:subject>
  <dc:creator>Blitzer</dc:creator>
  <cp:lastModifiedBy>Smith, Douglas</cp:lastModifiedBy>
  <cp:revision>436</cp:revision>
  <dcterms:created xsi:type="dcterms:W3CDTF">2003-12-09T18:30:59Z</dcterms:created>
  <dcterms:modified xsi:type="dcterms:W3CDTF">2021-02-11T14:16:31Z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0x01010077FC27C820BFFA4C912D87E7B01C2192</vt:lpwstr>
  </property>
</Properties>
</file>