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483" r:id="rId2"/>
    <p:sldId id="510" r:id="rId3"/>
    <p:sldId id="487" r:id="rId4"/>
    <p:sldId id="491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9" r:id="rId17"/>
    <p:sldId id="506" r:id="rId18"/>
    <p:sldId id="507" r:id="rId19"/>
    <p:sldId id="508" r:id="rId20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84700"/>
    <a:srgbClr val="C44B00"/>
    <a:srgbClr val="CA4F00"/>
    <a:srgbClr val="C84F00"/>
    <a:srgbClr val="33CCCC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2" d="100"/>
          <a:sy n="62" d="100"/>
        </p:scale>
        <p:origin x="1344" y="52"/>
      </p:cViewPr>
      <p:guideLst>
        <p:guide orient="horz" pos="528"/>
        <p:guide pos="19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8450090-EFE6-4ED7-8E94-1CBBD49A0A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4B78C74-E6BB-4043-9E5C-42A4A6CF81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D170732-572A-4C5A-BFB4-23A6C4034B2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215D42BB-D916-4701-BC2C-0800F47CD8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2A98B5-9F85-4A34-A437-4080D3DA1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74D4824-3995-48BF-9417-4F5AA13FB2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957FFD3-D43B-466A-9CB6-CF0AFDAB3E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FB7A340-8CC4-42B8-BECD-6CB7D1AA41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BE304B8F-F119-4BFC-96F0-AE66BBE1AE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80FAE05E-84C5-4A0A-9452-333895EAC8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4B57DE43-6A28-46CC-9EBB-87887BB71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B9C440-BDF4-4F87-A0CC-667890ED6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1FEE3A8-19BE-49FB-BD33-796B05B1F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E9B44-E8AF-4356-A04D-F469A4DC807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678B51E-4F39-41A3-8B22-B3AAC3C62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CE4A40A-DAB0-456B-92D0-32E11B65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A75149B-864F-4F7C-8143-9061B0CB1B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54DAF5-46A9-494C-A7ED-4FADD188C4F7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603BFA3-3074-462C-8466-F18262FA9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6AD4CBE-3E56-42A9-A84A-C1785AAB5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5E6D3E3-C272-4748-BD8C-A270A7DBAC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BF3715-4886-4404-AFA0-5AE9DC9F28D2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2EFA955-7C46-4B3E-989A-ECBD58F6E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316E58E-FA52-4C4E-A7EC-76B1EC1FE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60A5147-E89D-4006-AE3A-91A1D38292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59326C-E69E-423B-B735-2F0FA6E60C8E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004B740-EDD7-48BD-BE24-0E7979647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1A932EB-AC0E-49F8-B65E-B786C8962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27115AE-130B-4E6A-96BE-E1FC2CD8F2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5DCDFA-6F42-42DB-8FA5-ADBE94914530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CE0BD5-E56B-4A09-8A89-2217B1DD1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2FEDE99-FB68-4615-86D2-E0AFB590B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264D85C8-9FBA-4C3A-A0B3-491B3BBCD0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363B2D1-ECFD-40D3-B3BA-3C5F1B7C0ED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E53F955-6149-46D0-A25C-D4B77661C37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5176FE21-7FFA-495E-8D05-E23D45ABF8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BFEB4EA6-8DCF-4533-8846-83E07B39B9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DEA3C18F-BC41-4B38-A32F-C3B3B5F19A40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29DC6778-BE24-409D-8CA7-C43FEEF91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4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75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2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2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3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59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F391AE68-F6CF-4B94-927B-77A5A9850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5F1C3FF5-68EF-4F6F-A748-EAB9C507CEC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0D3C8EA6-3869-4084-A306-2BCEFAD6DEA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29" name="Picture 21" descr="Pearson_Bound_White">
            <a:extLst>
              <a:ext uri="{FF2B5EF4-FFF2-40B4-BE49-F238E27FC236}">
                <a16:creationId xmlns:a16="http://schemas.microsoft.com/office/drawing/2014/main" id="{1CAF3335-4C8B-4D86-AE3D-5BD6870B5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570FBC90-6BEF-488F-B5B8-54D966AC94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F79ABFF4-B904-43C9-B3C8-E0270A527A74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6B2B6736-E9B0-4514-957E-019E8D317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BE3D48-0AAA-4113-8F87-046F75043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DD3C172-0DE8-405E-A814-56A4D5C1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7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C802136-3507-4190-AA6E-7C23F41F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Personal Finance: Taxes and Interest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5DE08453-E16F-4317-B86A-A9FC79DF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>
            <a:extLst>
              <a:ext uri="{FF2B5EF4-FFF2-40B4-BE49-F238E27FC236}">
                <a16:creationId xmlns:a16="http://schemas.microsoft.com/office/drawing/2014/main" id="{F2D1AE48-CA8D-4267-A12F-AA55B230F1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077200" cy="4530725"/>
          </a:xfrm>
        </p:spPr>
        <p:txBody>
          <a:bodyPr/>
          <a:lstStyle/>
          <a:p>
            <a:pPr marL="0" indent="0">
              <a:defRPr/>
            </a:pPr>
            <a:r>
              <a:rPr lang="en-US" altLang="en-US" dirty="0"/>
              <a:t>Rounded to the nearest cent, you will have $10,116.38 after five years.</a:t>
            </a:r>
          </a:p>
          <a:p>
            <a:pPr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dirty="0"/>
              <a:t>b.	The amount in the account after 5 years is $10,116.38. So, we take the difference of this amount and the principal to obtain the interest amount.</a:t>
            </a:r>
          </a:p>
          <a:p>
            <a:pPr algn="ctr">
              <a:defRPr/>
            </a:pPr>
            <a:endParaRPr lang="en-US" altLang="en-US" sz="1600" dirty="0"/>
          </a:p>
          <a:p>
            <a:pPr algn="ctr">
              <a:defRPr/>
            </a:pPr>
            <a:r>
              <a:rPr lang="en-US" altLang="en-US" dirty="0"/>
              <a:t>$ 10,116.38 </a:t>
            </a:r>
            <a:r>
              <a:rPr lang="en-US" altLang="en-US" dirty="0">
                <a:cs typeface="Arial" panose="020B0604020202020204" pitchFamily="34" charset="0"/>
              </a:rPr>
              <a:t>– </a:t>
            </a:r>
            <a:r>
              <a:rPr lang="en-US" altLang="en-US" dirty="0"/>
              <a:t>$7500 = $2616.38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Thus, the interest you make after 5 years is $2616.38.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6D89CEA7-CDEC-4581-BA88-25343084C6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Using the Compound Interest Formula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CC6F76-85F3-4160-8A70-2E20405A40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Compound Interest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Continuous Compounding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C7DB14-BB93-448D-A00D-27A70A4CA3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Some banks use </a:t>
            </a:r>
            <a:r>
              <a:rPr lang="en-US" altLang="en-US" b="1" i="1"/>
              <a:t>continuous compounding</a:t>
            </a:r>
            <a:r>
              <a:rPr lang="en-US" altLang="en-US"/>
              <a:t>, where the compounding periods increase infinitely.</a:t>
            </a:r>
          </a:p>
          <a:p>
            <a:pPr marL="457200" indent="-457200"/>
            <a:endParaRPr lang="en-US" altLang="en-US"/>
          </a:p>
          <a:p>
            <a:pPr marL="457200" indent="-457200"/>
            <a:endParaRPr lang="en-US" altLang="en-US" i="1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88372043-EE90-4116-85A5-A718F04CE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853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37" name="Picture 7" descr="460_orange_box">
            <a:extLst>
              <a:ext uri="{FF2B5EF4-FFF2-40B4-BE49-F238E27FC236}">
                <a16:creationId xmlns:a16="http://schemas.microsoft.com/office/drawing/2014/main" id="{7101EC5A-4AB4-40A4-AA28-8AA3D764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78113"/>
            <a:ext cx="88296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35E8243C-CF27-4FC6-861B-0288021410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1477962"/>
          </a:xfrm>
        </p:spPr>
        <p:txBody>
          <a:bodyPr/>
          <a:lstStyle/>
          <a:p>
            <a:pPr marL="0" indent="0"/>
            <a:r>
              <a:rPr lang="en-US" altLang="en-US" sz="2400" dirty="0"/>
              <a:t>You decide to invest $8000 for 6 years and you have a choice between two accounts. The first pays 7% per year, compounded monthly. The second pays 6.85% per year, compounded continuously. Which is the better investment?</a:t>
            </a:r>
          </a:p>
          <a:p>
            <a:pPr marL="0" indent="0"/>
            <a:endParaRPr lang="en-US" altLang="en-US" dirty="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9846E43F-A86D-42F5-9883-2796AC1D06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Choosing Between Investments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3D1E1-7D3C-4FB5-84B1-D9AA6E9660CD}"/>
              </a:ext>
            </a:extLst>
          </p:cNvPr>
          <p:cNvSpPr txBox="1"/>
          <p:nvPr/>
        </p:nvSpPr>
        <p:spPr>
          <a:xfrm>
            <a:off x="457200" y="271785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Monthly</a:t>
            </a:r>
            <a:r>
              <a:rPr lang="en-US" dirty="0"/>
              <a:t>					</a:t>
            </a:r>
            <a:r>
              <a:rPr lang="en-US" sz="2400" u="sng" dirty="0"/>
              <a:t>Continuously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82340E-CE40-49EA-8CB5-1BD1CCB1CC60}"/>
                  </a:ext>
                </a:extLst>
              </p:cNvPr>
              <p:cNvSpPr txBox="1"/>
              <p:nvPr/>
            </p:nvSpPr>
            <p:spPr>
              <a:xfrm>
                <a:off x="375007" y="3025744"/>
                <a:ext cx="2219069" cy="721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82340E-CE40-49EA-8CB5-1BD1CCB1C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7" y="3025744"/>
                <a:ext cx="2219069" cy="721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386DB6-A0B9-4E05-A72D-1A7879779920}"/>
                  </a:ext>
                </a:extLst>
              </p:cNvPr>
              <p:cNvSpPr txBox="1"/>
              <p:nvPr/>
            </p:nvSpPr>
            <p:spPr>
              <a:xfrm>
                <a:off x="375007" y="3734032"/>
                <a:ext cx="3358548" cy="919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.07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386DB6-A0B9-4E05-A72D-1A7879779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7" y="3734032"/>
                <a:ext cx="3358548" cy="919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B645B2-820F-4CD2-8234-9D1D60FCDEC9}"/>
                  </a:ext>
                </a:extLst>
              </p:cNvPr>
              <p:cNvSpPr txBox="1"/>
              <p:nvPr/>
            </p:nvSpPr>
            <p:spPr>
              <a:xfrm>
                <a:off x="457200" y="4844522"/>
                <a:ext cx="332918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1.005833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(72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B645B2-820F-4CD2-8234-9D1D60FC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44522"/>
                <a:ext cx="3329180" cy="384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86DA2-DF88-459E-B97C-747501C0D7B5}"/>
                  </a:ext>
                </a:extLst>
              </p:cNvPr>
              <p:cNvSpPr txBox="1"/>
              <p:nvPr/>
            </p:nvSpPr>
            <p:spPr>
              <a:xfrm>
                <a:off x="533400" y="5590167"/>
                <a:ext cx="2153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=$12,160.84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86DA2-DF88-459E-B97C-747501C0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90167"/>
                <a:ext cx="2153666" cy="369332"/>
              </a:xfrm>
              <a:prstGeom prst="rect">
                <a:avLst/>
              </a:prstGeom>
              <a:blipFill>
                <a:blip r:embed="rId5"/>
                <a:stretch>
                  <a:fillRect l="-2550" r="-2833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E632F-2C7C-4906-987C-FD6EE7BD9488}"/>
                  </a:ext>
                </a:extLst>
              </p:cNvPr>
              <p:cNvSpPr txBox="1"/>
              <p:nvPr/>
            </p:nvSpPr>
            <p:spPr>
              <a:xfrm>
                <a:off x="5906160" y="3244334"/>
                <a:ext cx="15034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E632F-2C7C-4906-987C-FD6EE7BD9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60" y="3244334"/>
                <a:ext cx="150342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9921D3-204A-4A42-8C0A-26FCF54A12E0}"/>
                  </a:ext>
                </a:extLst>
              </p:cNvPr>
              <p:cNvSpPr txBox="1"/>
              <p:nvPr/>
            </p:nvSpPr>
            <p:spPr>
              <a:xfrm>
                <a:off x="5545543" y="3815884"/>
                <a:ext cx="2912657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(.0685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9921D3-204A-4A42-8C0A-26FCF54A1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43" y="3815884"/>
                <a:ext cx="2912657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625D9B-E2E8-4EF7-B707-D47EC719BAA9}"/>
                  </a:ext>
                </a:extLst>
              </p:cNvPr>
              <p:cNvSpPr txBox="1"/>
              <p:nvPr/>
            </p:nvSpPr>
            <p:spPr>
              <a:xfrm>
                <a:off x="5545543" y="4405324"/>
                <a:ext cx="25178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=$12,066.60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625D9B-E2E8-4EF7-B707-D47EC719B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43" y="4405324"/>
                <a:ext cx="25178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C2246B0-A33F-4B49-BDC7-99AD00049263}"/>
              </a:ext>
            </a:extLst>
          </p:cNvPr>
          <p:cNvSpPr txBox="1"/>
          <p:nvPr/>
        </p:nvSpPr>
        <p:spPr>
          <a:xfrm>
            <a:off x="4056636" y="5359334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one that pays monthly is the better investment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2EFAD259-B669-4788-84FA-6AB9A6EF7E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71700"/>
            <a:ext cx="8077200" cy="39592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6.85% account: </a:t>
            </a:r>
          </a:p>
          <a:p>
            <a:pPr algn="ctr">
              <a:defRPr/>
            </a:pP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/>
              <a:t>P</a:t>
            </a:r>
            <a:r>
              <a:rPr lang="en-US" altLang="en-US" dirty="0">
                <a:latin typeface="Monotype Corsiva" panose="03010101010201010101" pitchFamily="66" charset="0"/>
              </a:rPr>
              <a:t>e</a:t>
            </a:r>
            <a:r>
              <a:rPr lang="en-US" altLang="en-US" i="1" baseline="30000" dirty="0"/>
              <a:t>rt </a:t>
            </a:r>
            <a:r>
              <a:rPr lang="en-US" altLang="en-US" dirty="0"/>
              <a:t>= 8000</a:t>
            </a:r>
            <a:r>
              <a:rPr lang="en-US" altLang="en-US" dirty="0">
                <a:latin typeface="Monotype Corsiva" panose="03010101010201010101" pitchFamily="66" charset="0"/>
              </a:rPr>
              <a:t>e</a:t>
            </a:r>
            <a:r>
              <a:rPr lang="en-US" altLang="en-US" baseline="30000" dirty="0"/>
              <a:t>0.0685(6) </a:t>
            </a:r>
            <a:r>
              <a:rPr lang="en-US" altLang="en-US" dirty="0">
                <a:cs typeface="Arial" panose="020B0604020202020204" pitchFamily="34" charset="0"/>
              </a:rPr>
              <a:t>≈ 12,066.60</a:t>
            </a:r>
          </a:p>
          <a:p>
            <a:pPr>
              <a:defRPr/>
            </a:pPr>
            <a:r>
              <a:rPr lang="en-US" altLang="en-US" dirty="0">
                <a:cs typeface="Arial" panose="020B0604020202020204" pitchFamily="34" charset="0"/>
              </a:rPr>
              <a:t>The balance in this account after 6 years is $12,066.60.</a:t>
            </a:r>
          </a:p>
          <a:p>
            <a:pPr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en-US" altLang="en-US" dirty="0">
                <a:cs typeface="Arial" panose="020B0604020202020204" pitchFamily="34" charset="0"/>
              </a:rPr>
              <a:t>The better investment is the 7% monthly compounding option.</a:t>
            </a:r>
          </a:p>
          <a:p>
            <a:pPr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4688D12D-6191-49CD-87B9-112BA8D9F7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Choosing Between Investments continued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C37F75-3D40-4672-A045-85D8DFEBE1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Planning for the Future with Compound Interest</a:t>
            </a:r>
          </a:p>
        </p:txBody>
      </p:sp>
      <p:pic>
        <p:nvPicPr>
          <p:cNvPr id="21507" name="Picture 6" descr="461_orange_box">
            <a:extLst>
              <a:ext uri="{FF2B5EF4-FFF2-40B4-BE49-F238E27FC236}">
                <a16:creationId xmlns:a16="http://schemas.microsoft.com/office/drawing/2014/main" id="{ED88D201-96D3-4925-AF82-F885EACF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219200"/>
            <a:ext cx="88487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2ABA3F-39A3-4FD0-A20B-9E932629003F}"/>
                  </a:ext>
                </a:extLst>
              </p:cNvPr>
              <p:cNvSpPr txBox="1"/>
              <p:nvPr/>
            </p:nvSpPr>
            <p:spPr>
              <a:xfrm>
                <a:off x="2930844" y="4114800"/>
                <a:ext cx="3282309" cy="1704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2ABA3F-39A3-4FD0-A20B-9E9326290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44" y="4114800"/>
                <a:ext cx="3282309" cy="1704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0061CDF3-B6B8-49AD-A477-A1007BE5E8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1173162"/>
          </a:xfrm>
        </p:spPr>
        <p:txBody>
          <a:bodyPr/>
          <a:lstStyle/>
          <a:p>
            <a:pPr marL="0" indent="0"/>
            <a:r>
              <a:rPr lang="en-US" altLang="en-US" sz="2400" dirty="0"/>
              <a:t>How much money should be deposited in an account today that earns 6% compounded quarterly so that it will accumulate to $20,000 in five years?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4541F98-2A59-4A5C-B268-E25B590A89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Calculating 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7F40D-23E9-405E-A9B9-350D1C717BEE}"/>
                  </a:ext>
                </a:extLst>
              </p:cNvPr>
              <p:cNvSpPr txBox="1"/>
              <p:nvPr/>
            </p:nvSpPr>
            <p:spPr>
              <a:xfrm>
                <a:off x="609600" y="2560638"/>
                <a:ext cx="1966756" cy="1022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27F40D-23E9-405E-A9B9-350D1C71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60638"/>
                <a:ext cx="1966756" cy="1022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1AACD-A67F-490D-A7DE-6DF5D01E18A1}"/>
                  </a:ext>
                </a:extLst>
              </p:cNvPr>
              <p:cNvSpPr txBox="1"/>
              <p:nvPr/>
            </p:nvSpPr>
            <p:spPr>
              <a:xfrm>
                <a:off x="351462" y="4038600"/>
                <a:ext cx="2448427" cy="1144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.06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∙5)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1AACD-A67F-490D-A7DE-6DF5D01E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62" y="4038600"/>
                <a:ext cx="2448427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6D82F2-6E8C-4597-8A65-97DE74DEB98C}"/>
              </a:ext>
            </a:extLst>
          </p:cNvPr>
          <p:cNvCxnSpPr>
            <a:cxnSpLocks/>
          </p:cNvCxnSpPr>
          <p:nvPr/>
        </p:nvCxnSpPr>
        <p:spPr>
          <a:xfrm>
            <a:off x="1219200" y="1981200"/>
            <a:ext cx="45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AB8E3D-F0CE-421D-9114-FC39CFFE26C6}"/>
              </a:ext>
            </a:extLst>
          </p:cNvPr>
          <p:cNvCxnSpPr>
            <a:cxnSpLocks/>
          </p:cNvCxnSpPr>
          <p:nvPr/>
        </p:nvCxnSpPr>
        <p:spPr>
          <a:xfrm>
            <a:off x="1905000" y="1983573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E4F7D-A85D-43F2-A14C-C424494666F0}"/>
              </a:ext>
            </a:extLst>
          </p:cNvPr>
          <p:cNvCxnSpPr>
            <a:cxnSpLocks/>
          </p:cNvCxnSpPr>
          <p:nvPr/>
        </p:nvCxnSpPr>
        <p:spPr>
          <a:xfrm>
            <a:off x="398552" y="2362200"/>
            <a:ext cx="1277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852250-5A85-436B-9D9E-15B668177BD2}"/>
              </a:ext>
            </a:extLst>
          </p:cNvPr>
          <p:cNvCxnSpPr>
            <a:cxnSpLocks/>
          </p:cNvCxnSpPr>
          <p:nvPr/>
        </p:nvCxnSpPr>
        <p:spPr>
          <a:xfrm>
            <a:off x="1905000" y="2362200"/>
            <a:ext cx="137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14C32D-39AD-41D8-BDD7-A27D27434D25}"/>
                  </a:ext>
                </a:extLst>
              </p:cNvPr>
              <p:cNvSpPr txBox="1"/>
              <p:nvPr/>
            </p:nvSpPr>
            <p:spPr>
              <a:xfrm>
                <a:off x="5081479" y="2319803"/>
                <a:ext cx="2139432" cy="75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.015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14C32D-39AD-41D8-BDD7-A27D2743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79" y="2319803"/>
                <a:ext cx="2139432" cy="752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D0114-81FC-4E68-A6DE-8F601AA95212}"/>
                  </a:ext>
                </a:extLst>
              </p:cNvPr>
              <p:cNvSpPr txBox="1"/>
              <p:nvPr/>
            </p:nvSpPr>
            <p:spPr>
              <a:xfrm>
                <a:off x="5047232" y="3785941"/>
                <a:ext cx="2153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=$14,849.41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D0114-81FC-4E68-A6DE-8F601AA9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32" y="3785941"/>
                <a:ext cx="2153346" cy="369332"/>
              </a:xfrm>
              <a:prstGeom prst="rect">
                <a:avLst/>
              </a:prstGeom>
              <a:blipFill>
                <a:blip r:embed="rId5"/>
                <a:stretch>
                  <a:fillRect l="-2550" r="-2833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54F19-5508-4321-A5F1-4A3DF27BFA20}"/>
              </a:ext>
            </a:extLst>
          </p:cNvPr>
          <p:cNvSpPr txBox="1"/>
          <p:nvPr/>
        </p:nvSpPr>
        <p:spPr>
          <a:xfrm>
            <a:off x="76200" y="76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deposit $3,000 into an account that pays a 5% interest rate, how much more money is in the account after one year if the interest compounded daily rather than compounded once per year?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279F9C-3277-43CB-94C1-DB791754C076}"/>
              </a:ext>
            </a:extLst>
          </p:cNvPr>
          <p:cNvCxnSpPr>
            <a:cxnSpLocks/>
          </p:cNvCxnSpPr>
          <p:nvPr/>
        </p:nvCxnSpPr>
        <p:spPr>
          <a:xfrm>
            <a:off x="2057400" y="533400"/>
            <a:ext cx="1066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BAA87-5E67-46C5-A9B4-CD1D8D80B4D9}"/>
              </a:ext>
            </a:extLst>
          </p:cNvPr>
          <p:cNvCxnSpPr>
            <a:cxnSpLocks/>
          </p:cNvCxnSpPr>
          <p:nvPr/>
        </p:nvCxnSpPr>
        <p:spPr>
          <a:xfrm>
            <a:off x="6781800" y="533400"/>
            <a:ext cx="45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A2A8A5-38FD-4CDE-B6D3-304BB8B92BF4}"/>
              </a:ext>
            </a:extLst>
          </p:cNvPr>
          <p:cNvCxnSpPr>
            <a:cxnSpLocks/>
          </p:cNvCxnSpPr>
          <p:nvPr/>
        </p:nvCxnSpPr>
        <p:spPr>
          <a:xfrm>
            <a:off x="7086600" y="83820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578B4C-5B7F-405B-A39D-17E04214F10C}"/>
              </a:ext>
            </a:extLst>
          </p:cNvPr>
          <p:cNvCxnSpPr>
            <a:cxnSpLocks/>
          </p:cNvCxnSpPr>
          <p:nvPr/>
        </p:nvCxnSpPr>
        <p:spPr>
          <a:xfrm>
            <a:off x="1752600" y="1219200"/>
            <a:ext cx="2514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A7B58F-2318-475B-A0CA-9A998C94D58C}"/>
              </a:ext>
            </a:extLst>
          </p:cNvPr>
          <p:cNvCxnSpPr>
            <a:cxnSpLocks/>
          </p:cNvCxnSpPr>
          <p:nvPr/>
        </p:nvCxnSpPr>
        <p:spPr>
          <a:xfrm>
            <a:off x="7620000" y="1219200"/>
            <a:ext cx="83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B9C7E8-E8EF-4AFD-ADC2-1287CAE6F3C0}"/>
              </a:ext>
            </a:extLst>
          </p:cNvPr>
          <p:cNvCxnSpPr>
            <a:cxnSpLocks/>
          </p:cNvCxnSpPr>
          <p:nvPr/>
        </p:nvCxnSpPr>
        <p:spPr>
          <a:xfrm>
            <a:off x="152400" y="168182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82A3DF-16E3-44C8-953B-AE6B6A947A42}"/>
              </a:ext>
            </a:extLst>
          </p:cNvPr>
          <p:cNvSpPr txBox="1"/>
          <p:nvPr/>
        </p:nvSpPr>
        <p:spPr>
          <a:xfrm>
            <a:off x="266700" y="188464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Daily	</a:t>
            </a:r>
            <a:r>
              <a:rPr lang="en-US" sz="2800" dirty="0"/>
              <a:t>						</a:t>
            </a:r>
            <a:r>
              <a:rPr lang="en-US" sz="2800" u="sng" dirty="0"/>
              <a:t>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83D7A0-32F1-4B9A-A369-76AD4ECFD612}"/>
                  </a:ext>
                </a:extLst>
              </p:cNvPr>
              <p:cNvSpPr txBox="1"/>
              <p:nvPr/>
            </p:nvSpPr>
            <p:spPr>
              <a:xfrm>
                <a:off x="371731" y="2381318"/>
                <a:ext cx="2219069" cy="721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83D7A0-32F1-4B9A-A369-76AD4ECFD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1" y="2381318"/>
                <a:ext cx="2219069" cy="721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7D9807-8FF6-42D7-812D-6DCF7EB3E884}"/>
                  </a:ext>
                </a:extLst>
              </p:cNvPr>
              <p:cNvSpPr txBox="1"/>
              <p:nvPr/>
            </p:nvSpPr>
            <p:spPr>
              <a:xfrm>
                <a:off x="266700" y="3200400"/>
                <a:ext cx="3595793" cy="919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.05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(365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7D9807-8FF6-42D7-812D-6DCF7EB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200400"/>
                <a:ext cx="3595793" cy="919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2EAD6-C0B2-4A9B-9BD4-F44A6EF021CB}"/>
                  </a:ext>
                </a:extLst>
              </p:cNvPr>
              <p:cNvSpPr txBox="1"/>
              <p:nvPr/>
            </p:nvSpPr>
            <p:spPr>
              <a:xfrm>
                <a:off x="152400" y="4343400"/>
                <a:ext cx="3968779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1.000136986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(365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2EAD6-C0B2-4A9B-9BD4-F44A6EF0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3400"/>
                <a:ext cx="3968779" cy="384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973335-B192-4CF4-8735-29198CF0BA0E}"/>
                  </a:ext>
                </a:extLst>
              </p:cNvPr>
              <p:cNvSpPr txBox="1"/>
              <p:nvPr/>
            </p:nvSpPr>
            <p:spPr>
              <a:xfrm>
                <a:off x="152400" y="4991514"/>
                <a:ext cx="19212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=$3153.80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973335-B192-4CF4-8735-29198CF0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91514"/>
                <a:ext cx="1921232" cy="369332"/>
              </a:xfrm>
              <a:prstGeom prst="rect">
                <a:avLst/>
              </a:prstGeom>
              <a:blipFill>
                <a:blip r:embed="rId5"/>
                <a:stretch>
                  <a:fillRect l="-2857" r="-3175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8C94D2-8132-4A0D-8192-EA248AD48605}"/>
                  </a:ext>
                </a:extLst>
              </p:cNvPr>
              <p:cNvSpPr txBox="1"/>
              <p:nvPr/>
            </p:nvSpPr>
            <p:spPr>
              <a:xfrm>
                <a:off x="5900865" y="2443326"/>
                <a:ext cx="2219069" cy="721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8C94D2-8132-4A0D-8192-EA248AD48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865" y="2443326"/>
                <a:ext cx="2219069" cy="7216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492E1D-3F65-47D1-9FFD-C3286899E2FC}"/>
                  </a:ext>
                </a:extLst>
              </p:cNvPr>
              <p:cNvSpPr txBox="1"/>
              <p:nvPr/>
            </p:nvSpPr>
            <p:spPr>
              <a:xfrm>
                <a:off x="5212502" y="3276600"/>
                <a:ext cx="3228704" cy="919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.05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492E1D-3F65-47D1-9FFD-C3286899E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502" y="3276600"/>
                <a:ext cx="3228704" cy="9192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2F6FD2-ED16-4965-BADE-8CB222A550F6}"/>
                  </a:ext>
                </a:extLst>
              </p:cNvPr>
              <p:cNvSpPr txBox="1"/>
              <p:nvPr/>
            </p:nvSpPr>
            <p:spPr>
              <a:xfrm>
                <a:off x="5212502" y="4386441"/>
                <a:ext cx="2519664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2F6FD2-ED16-4965-BADE-8CB222A55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502" y="4386441"/>
                <a:ext cx="2519664" cy="384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6DD837-427D-4896-A8EF-F7436274B6ED}"/>
                  </a:ext>
                </a:extLst>
              </p:cNvPr>
              <p:cNvSpPr txBox="1"/>
              <p:nvPr/>
            </p:nvSpPr>
            <p:spPr>
              <a:xfrm>
                <a:off x="5567723" y="4978976"/>
                <a:ext cx="1518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=$3150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6DD837-427D-4896-A8EF-F7436274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23" y="4978976"/>
                <a:ext cx="1518877" cy="369332"/>
              </a:xfrm>
              <a:prstGeom prst="rect">
                <a:avLst/>
              </a:prstGeom>
              <a:blipFill>
                <a:blip r:embed="rId9"/>
                <a:stretch>
                  <a:fillRect l="-3600" r="-5200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6CAC67-9BC3-4FD1-AE33-3662243055CE}"/>
                  </a:ext>
                </a:extLst>
              </p:cNvPr>
              <p:cNvSpPr txBox="1"/>
              <p:nvPr/>
            </p:nvSpPr>
            <p:spPr>
              <a:xfrm>
                <a:off x="1981200" y="5704076"/>
                <a:ext cx="3496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$3153.80−3150=$3.80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6CAC67-9BC3-4FD1-AE33-36622430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04076"/>
                <a:ext cx="3496150" cy="369332"/>
              </a:xfrm>
              <a:prstGeom prst="rect">
                <a:avLst/>
              </a:prstGeom>
              <a:blipFill>
                <a:blip r:embed="rId10"/>
                <a:stretch>
                  <a:fillRect l="-1916" r="-1394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E07E65-8A98-4774-B965-6D92DBF313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Effective Annual Yield</a:t>
            </a:r>
          </a:p>
        </p:txBody>
      </p:sp>
      <p:pic>
        <p:nvPicPr>
          <p:cNvPr id="24579" name="Picture 5" descr="462_orange_box">
            <a:extLst>
              <a:ext uri="{FF2B5EF4-FFF2-40B4-BE49-F238E27FC236}">
                <a16:creationId xmlns:a16="http://schemas.microsoft.com/office/drawing/2014/main" id="{43317405-6443-4543-B39E-119A1171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62200"/>
            <a:ext cx="88026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2F3A21-4881-44C5-B8D7-2E244909A3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5: Understanding Effective Annual Yield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164F4F9-FDCC-4B86-A175-388BFDA5D2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1554162"/>
          </a:xfrm>
        </p:spPr>
        <p:txBody>
          <a:bodyPr/>
          <a:lstStyle/>
          <a:p>
            <a:pPr marL="0" indent="0"/>
            <a:r>
              <a:rPr lang="en-US" altLang="en-US" sz="2000" dirty="0"/>
              <a:t>You deposit $4000 in an account that pays 8% interest compounded monthly.</a:t>
            </a:r>
          </a:p>
          <a:p>
            <a:pPr marL="457200" indent="-457200">
              <a:buAutoNum type="alphaLcPeriod"/>
            </a:pPr>
            <a:r>
              <a:rPr lang="en-US" altLang="en-US" sz="2000" dirty="0"/>
              <a:t>Find the future value after one year.</a:t>
            </a:r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457200" indent="-457200">
              <a:buAutoNum type="alphaLcPeriod"/>
            </a:pPr>
            <a:endParaRPr lang="en-US" altLang="en-US" sz="2000" dirty="0"/>
          </a:p>
          <a:p>
            <a:pPr marL="0" indent="0"/>
            <a:r>
              <a:rPr lang="en-US" altLang="en-US" sz="2000" dirty="0"/>
              <a:t>b. Use the future value formula for simple interest to determine</a:t>
            </a:r>
          </a:p>
          <a:p>
            <a:pPr marL="0" indent="0"/>
            <a:r>
              <a:rPr lang="en-US" altLang="en-US" sz="2000" dirty="0"/>
              <a:t>    the effective annual yield.</a:t>
            </a:r>
          </a:p>
          <a:p>
            <a:pPr marL="0" indent="0"/>
            <a:endParaRPr lang="en-US" altLang="en-US" sz="2400" i="1" dirty="0">
              <a:solidFill>
                <a:schemeClr val="hlink"/>
              </a:solidFill>
            </a:endParaRPr>
          </a:p>
          <a:p>
            <a:pPr marL="0" indent="0"/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1CCFEB-7C82-486C-8FF3-B3606B3F670F}"/>
                  </a:ext>
                </a:extLst>
              </p:cNvPr>
              <p:cNvSpPr txBox="1"/>
              <p:nvPr/>
            </p:nvSpPr>
            <p:spPr>
              <a:xfrm>
                <a:off x="609600" y="1977249"/>
                <a:ext cx="2219069" cy="721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1CCFEB-7C82-486C-8FF3-B3606B3F6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77249"/>
                <a:ext cx="2219069" cy="721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EA7575-9E15-4407-950A-D99215D3AD1D}"/>
                  </a:ext>
                </a:extLst>
              </p:cNvPr>
              <p:cNvSpPr txBox="1"/>
              <p:nvPr/>
            </p:nvSpPr>
            <p:spPr>
              <a:xfrm>
                <a:off x="482885" y="2743200"/>
                <a:ext cx="3463961" cy="919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.08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EA7575-9E15-4407-950A-D99215D3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5" y="2743200"/>
                <a:ext cx="3463961" cy="919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EDDC43-9BC5-4972-991E-5426802A699E}"/>
                  </a:ext>
                </a:extLst>
              </p:cNvPr>
              <p:cNvSpPr txBox="1"/>
              <p:nvPr/>
            </p:nvSpPr>
            <p:spPr>
              <a:xfrm>
                <a:off x="4876800" y="1828800"/>
                <a:ext cx="3499099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1.0066667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EDDC43-9BC5-4972-991E-5426802A6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828800"/>
                <a:ext cx="3499099" cy="384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F47801-51B6-4E9A-9847-0695F407B477}"/>
                  </a:ext>
                </a:extLst>
              </p:cNvPr>
              <p:cNvSpPr txBox="1"/>
              <p:nvPr/>
            </p:nvSpPr>
            <p:spPr>
              <a:xfrm>
                <a:off x="5167190" y="2558534"/>
                <a:ext cx="1518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=$4332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F47801-51B6-4E9A-9847-0695F407B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90" y="2558534"/>
                <a:ext cx="1518877" cy="369332"/>
              </a:xfrm>
              <a:prstGeom prst="rect">
                <a:avLst/>
              </a:prstGeom>
              <a:blipFill>
                <a:blip r:embed="rId5"/>
                <a:stretch>
                  <a:fillRect l="-4016" r="-5622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F15C5B-DB40-4BA9-A6E7-72EDA08307AD}"/>
                  </a:ext>
                </a:extLst>
              </p:cNvPr>
              <p:cNvSpPr txBox="1"/>
              <p:nvPr/>
            </p:nvSpPr>
            <p:spPr>
              <a:xfrm>
                <a:off x="608744" y="4494980"/>
                <a:ext cx="19496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F15C5B-DB40-4BA9-A6E7-72EDA083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44" y="4494980"/>
                <a:ext cx="1949636" cy="369332"/>
              </a:xfrm>
              <a:prstGeom prst="rect">
                <a:avLst/>
              </a:prstGeom>
              <a:blipFill>
                <a:blip r:embed="rId6"/>
                <a:stretch>
                  <a:fillRect l="-3125" r="-468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8941A0-1EDE-4ABC-90B2-5A4F3BD838E4}"/>
                  </a:ext>
                </a:extLst>
              </p:cNvPr>
              <p:cNvSpPr txBox="1"/>
              <p:nvPr/>
            </p:nvSpPr>
            <p:spPr>
              <a:xfrm>
                <a:off x="608744" y="5216588"/>
                <a:ext cx="3182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4332=4000(1+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8941A0-1EDE-4ABC-90B2-5A4F3BD8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44" y="5216588"/>
                <a:ext cx="3182859" cy="369332"/>
              </a:xfrm>
              <a:prstGeom prst="rect">
                <a:avLst/>
              </a:prstGeom>
              <a:blipFill>
                <a:blip r:embed="rId7"/>
                <a:stretch>
                  <a:fillRect l="-1724" r="-268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13B83B-B749-4EA8-B0BB-F05F0388334D}"/>
                  </a:ext>
                </a:extLst>
              </p:cNvPr>
              <p:cNvSpPr txBox="1"/>
              <p:nvPr/>
            </p:nvSpPr>
            <p:spPr>
              <a:xfrm>
                <a:off x="457200" y="5753530"/>
                <a:ext cx="2789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4332=4000(1+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13B83B-B749-4EA8-B0BB-F05F0388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53530"/>
                <a:ext cx="2789545" cy="369332"/>
              </a:xfrm>
              <a:prstGeom prst="rect">
                <a:avLst/>
              </a:prstGeom>
              <a:blipFill>
                <a:blip r:embed="rId8"/>
                <a:stretch>
                  <a:fillRect l="-1747" r="-305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83325-16AD-4A15-93A7-5B5FA7358A4F}"/>
                  </a:ext>
                </a:extLst>
              </p:cNvPr>
              <p:cNvSpPr txBox="1"/>
              <p:nvPr/>
            </p:nvSpPr>
            <p:spPr>
              <a:xfrm>
                <a:off x="4876800" y="4125648"/>
                <a:ext cx="3042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4332=4000+4000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83325-16AD-4A15-93A7-5B5FA735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125648"/>
                <a:ext cx="3042820" cy="369332"/>
              </a:xfrm>
              <a:prstGeom prst="rect">
                <a:avLst/>
              </a:prstGeom>
              <a:blipFill>
                <a:blip r:embed="rId9"/>
                <a:stretch>
                  <a:fillRect l="-1603" r="-16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069590-E7BA-4A38-B109-03468CA3AD67}"/>
                  </a:ext>
                </a:extLst>
              </p:cNvPr>
              <p:cNvSpPr txBox="1"/>
              <p:nvPr/>
            </p:nvSpPr>
            <p:spPr>
              <a:xfrm>
                <a:off x="4868238" y="4715373"/>
                <a:ext cx="1827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332=4000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069590-E7BA-4A38-B109-03468CA3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38" y="4715373"/>
                <a:ext cx="1827167" cy="369332"/>
              </a:xfrm>
              <a:prstGeom prst="rect">
                <a:avLst/>
              </a:prstGeom>
              <a:blipFill>
                <a:blip r:embed="rId10"/>
                <a:stretch>
                  <a:fillRect l="-3344" r="-30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DFEA4-FB09-4CCE-B510-7707E26BAEEB}"/>
              </a:ext>
            </a:extLst>
          </p:cNvPr>
          <p:cNvCxnSpPr>
            <a:cxnSpLocks/>
          </p:cNvCxnSpPr>
          <p:nvPr/>
        </p:nvCxnSpPr>
        <p:spPr>
          <a:xfrm>
            <a:off x="5847867" y="5084705"/>
            <a:ext cx="83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366A3B-D0C6-4038-86C3-09ECCB52B687}"/>
              </a:ext>
            </a:extLst>
          </p:cNvPr>
          <p:cNvCxnSpPr>
            <a:cxnSpLocks/>
          </p:cNvCxnSpPr>
          <p:nvPr/>
        </p:nvCxnSpPr>
        <p:spPr>
          <a:xfrm>
            <a:off x="4715286" y="5084705"/>
            <a:ext cx="838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C39266-1269-4555-9997-3CC5A4CDB34E}"/>
                  </a:ext>
                </a:extLst>
              </p:cNvPr>
              <p:cNvSpPr txBox="1"/>
              <p:nvPr/>
            </p:nvSpPr>
            <p:spPr>
              <a:xfrm>
                <a:off x="5781821" y="5120432"/>
                <a:ext cx="7646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C39266-1269-4555-9997-3CC5A4CD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821" y="5120432"/>
                <a:ext cx="764633" cy="369332"/>
              </a:xfrm>
              <a:prstGeom prst="rect">
                <a:avLst/>
              </a:prstGeom>
              <a:blipFill>
                <a:blip r:embed="rId11"/>
                <a:stretch>
                  <a:fillRect l="-7937" r="-873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52DB48-1A06-46BE-B5B4-665FC48AFBEB}"/>
                  </a:ext>
                </a:extLst>
              </p:cNvPr>
              <p:cNvSpPr txBox="1"/>
              <p:nvPr/>
            </p:nvSpPr>
            <p:spPr>
              <a:xfrm>
                <a:off x="4715286" y="5091322"/>
                <a:ext cx="7646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4000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52DB48-1A06-46BE-B5B4-665FC48AF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86" y="5091322"/>
                <a:ext cx="764633" cy="369332"/>
              </a:xfrm>
              <a:prstGeom prst="rect">
                <a:avLst/>
              </a:prstGeom>
              <a:blipFill>
                <a:blip r:embed="rId12"/>
                <a:stretch>
                  <a:fillRect l="-8800" r="-88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3BBECE-6184-4242-B028-56E74E7254DA}"/>
                  </a:ext>
                </a:extLst>
              </p:cNvPr>
              <p:cNvSpPr txBox="1"/>
              <p:nvPr/>
            </p:nvSpPr>
            <p:spPr>
              <a:xfrm>
                <a:off x="4868237" y="5753530"/>
                <a:ext cx="12100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=.083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3BBECE-6184-4242-B028-56E74E725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37" y="5753530"/>
                <a:ext cx="1210010" cy="369332"/>
              </a:xfrm>
              <a:prstGeom prst="rect">
                <a:avLst/>
              </a:prstGeom>
              <a:blipFill>
                <a:blip r:embed="rId13"/>
                <a:stretch>
                  <a:fillRect l="-2525" r="-555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A1453B-38DE-4DA7-ABB3-36359351AEF4}"/>
                  </a:ext>
                </a:extLst>
              </p:cNvPr>
              <p:cNvSpPr txBox="1"/>
              <p:nvPr/>
            </p:nvSpPr>
            <p:spPr>
              <a:xfrm>
                <a:off x="7042636" y="5753530"/>
                <a:ext cx="13142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=8.3%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A1453B-38DE-4DA7-ABB3-36359351A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36" y="5753530"/>
                <a:ext cx="1314206" cy="369332"/>
              </a:xfrm>
              <a:prstGeom prst="rect">
                <a:avLst/>
              </a:prstGeom>
              <a:blipFill>
                <a:blip r:embed="rId14"/>
                <a:stretch>
                  <a:fillRect l="-1852" r="-509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12EA50F-FEBA-4A93-BB0F-6A97AE988A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830762"/>
          </a:xfrm>
        </p:spPr>
        <p:txBody>
          <a:bodyPr/>
          <a:lstStyle/>
          <a:p>
            <a:pPr marL="457200" indent="-457200"/>
            <a:r>
              <a:rPr lang="en-US" altLang="en-US" sz="2400" dirty="0" err="1"/>
              <a:t>MyMathLab</a:t>
            </a:r>
            <a:r>
              <a:rPr lang="en-US" altLang="en-US" sz="2400" dirty="0"/>
              <a:t>: 7.4 </a:t>
            </a:r>
            <a:r>
              <a:rPr lang="en-US" altLang="en-US" sz="2400"/>
              <a:t>Compound Interest</a:t>
            </a:r>
            <a:endParaRPr lang="en-US" altLang="en-US" sz="2400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08162E-2A8B-4B99-A365-2331E2AF35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Assignment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E4614AB-23E5-4B31-856E-9836D6E8FF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7.4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40BA73-B470-4BA7-9670-D6BACAB9DF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FontTx/>
              <a:buChar char="•"/>
            </a:pPr>
            <a:endParaRPr lang="en-US" altLang="en-US" sz="4000" dirty="0">
              <a:solidFill>
                <a:srgbClr val="C84700"/>
              </a:solidFill>
            </a:endParaRPr>
          </a:p>
          <a:p>
            <a:pPr marL="609600" indent="-609600" algn="ctr" eaLnBrk="1" hangingPunct="1"/>
            <a:r>
              <a:rPr lang="en-US" altLang="en-US" sz="4000" dirty="0">
                <a:solidFill>
                  <a:srgbClr val="C84700"/>
                </a:solidFill>
              </a:rPr>
              <a:t>Compound Interest</a:t>
            </a:r>
          </a:p>
          <a:p>
            <a:pPr marL="609600" indent="-609600" algn="ctr" eaLnBrk="1" hangingPunct="1"/>
            <a:endParaRPr lang="en-US" altLang="en-US" sz="4000" dirty="0">
              <a:solidFill>
                <a:srgbClr val="C84700"/>
              </a:solidFill>
            </a:endParaRPr>
          </a:p>
          <a:p>
            <a:pPr marL="609600" indent="-609600" algn="ctr" eaLnBrk="1" hangingPunct="1"/>
            <a:endParaRPr lang="en-US" altLang="en-US" sz="4000" dirty="0">
              <a:solidFill>
                <a:srgbClr val="C84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9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E4614AB-23E5-4B31-856E-9836D6E8FF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7.4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40BA73-B470-4BA7-9670-D6BACAB9DF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FontTx/>
              <a:buChar char="•"/>
            </a:pPr>
            <a:endParaRPr lang="en-US" altLang="en-US" sz="4000" dirty="0">
              <a:solidFill>
                <a:srgbClr val="C84700"/>
              </a:solidFill>
            </a:endParaRPr>
          </a:p>
          <a:p>
            <a:pPr marL="609600" indent="-609600" algn="ctr" eaLnBrk="1" hangingPunct="1"/>
            <a:r>
              <a:rPr lang="en-US" altLang="en-US" sz="4000" dirty="0">
                <a:solidFill>
                  <a:srgbClr val="C84700"/>
                </a:solidFill>
              </a:rPr>
              <a:t>Compound Interest</a:t>
            </a:r>
          </a:p>
          <a:p>
            <a:pPr marL="609600" indent="-609600" algn="ctr" eaLnBrk="1" hangingPunct="1"/>
            <a:endParaRPr lang="en-US" altLang="en-US" sz="4000" dirty="0">
              <a:solidFill>
                <a:srgbClr val="C84700"/>
              </a:solidFill>
            </a:endParaRPr>
          </a:p>
          <a:p>
            <a:pPr marL="609600" indent="-609600" algn="ctr" eaLnBrk="1" hangingPunct="1"/>
            <a:endParaRPr lang="en-US" altLang="en-US" sz="4000" dirty="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B18ED0D-8EFA-4E96-9C4C-69B0701C1F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A1002-F190-4BB6-BA11-9BD3D95E11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I can use the compound interest formulas.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calculate present value.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understand and compute effective annual yield.</a:t>
            </a:r>
          </a:p>
          <a:p>
            <a:pPr marL="533400" indent="-533400">
              <a:buFontTx/>
              <a:buAutoNum type="arabicPeriod"/>
            </a:pPr>
            <a:endParaRPr lang="en-US" altLang="en-US" dirty="0"/>
          </a:p>
          <a:p>
            <a:pPr marL="533400" indent="-533400" eaLnBrk="1" hangingPunct="1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6CA6B40-848B-45F7-A240-09F69284EF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Compound Interest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DB5E6B-C7C9-4F2D-9B67-DF7F617B88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8"/>
            <a:ext cx="8229600" cy="483076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 i="1" dirty="0">
                <a:highlight>
                  <a:srgbClr val="FFFF00"/>
                </a:highlight>
              </a:rPr>
              <a:t>Compound interest</a:t>
            </a:r>
            <a:r>
              <a:rPr lang="en-US" altLang="en-US" dirty="0">
                <a:highlight>
                  <a:srgbClr val="FFFF00"/>
                </a:highlight>
              </a:rPr>
              <a:t> is interest computed on the original principal as well as on any accumulated interest.</a:t>
            </a:r>
          </a:p>
          <a:p>
            <a:endParaRPr lang="en-US" altLang="en-US" dirty="0"/>
          </a:p>
        </p:txBody>
      </p:sp>
      <p:pic>
        <p:nvPicPr>
          <p:cNvPr id="10244" name="Picture 5" descr="458_orange_box">
            <a:extLst>
              <a:ext uri="{FF2B5EF4-FFF2-40B4-BE49-F238E27FC236}">
                <a16:creationId xmlns:a16="http://schemas.microsoft.com/office/drawing/2014/main" id="{73C47F82-1174-429D-ABCC-5E766DD8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965450"/>
            <a:ext cx="882967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10D8D1E0-5557-4D22-9B66-8AF4EBB727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9062"/>
            <a:ext cx="8534400" cy="4830762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400" dirty="0"/>
              <a:t>You deposit $2000 in a savings account at Hometown Bank, which has a rate of 6%.</a:t>
            </a:r>
          </a:p>
          <a:p>
            <a:pPr marL="514350" indent="-514350">
              <a:buAutoNum type="alphaLcPeriod"/>
              <a:defRPr/>
            </a:pPr>
            <a:r>
              <a:rPr lang="en-US" altLang="en-US" sz="2400" dirty="0"/>
              <a:t>Find the amount, </a:t>
            </a:r>
            <a:r>
              <a:rPr lang="en-US" altLang="en-US" sz="2400" i="1" dirty="0"/>
              <a:t>A</a:t>
            </a:r>
            <a:r>
              <a:rPr lang="en-US" altLang="en-US" sz="2400" dirty="0"/>
              <a:t>, of money in the account after 3 years subject to compound interest.</a:t>
            </a:r>
          </a:p>
          <a:p>
            <a:pPr marL="514350" indent="-514350">
              <a:buAutoNum type="alphaLcPeriod"/>
              <a:defRPr/>
            </a:pPr>
            <a:endParaRPr lang="en-US" altLang="en-US" dirty="0"/>
          </a:p>
          <a:p>
            <a:pPr marL="514350" indent="-514350">
              <a:buAutoNum type="alphaLcPeriod"/>
              <a:defRPr/>
            </a:pPr>
            <a:endParaRPr lang="en-US" altLang="en-US" dirty="0"/>
          </a:p>
          <a:p>
            <a:pPr marL="514350" indent="-514350">
              <a:buAutoNum type="alphaLcPeriod"/>
              <a:defRPr/>
            </a:pPr>
            <a:endParaRPr lang="en-US" altLang="en-US" dirty="0"/>
          </a:p>
          <a:p>
            <a:pPr marL="514350" indent="-514350">
              <a:buAutoNum type="alphaLcPeriod"/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dirty="0"/>
              <a:t>b. Find the interest.</a:t>
            </a:r>
          </a:p>
          <a:p>
            <a:pPr marL="406400" indent="-406400" algn="ctr">
              <a:defRPr/>
            </a:pPr>
            <a:endParaRPr lang="en-US" altLang="en-US" baseline="30000" dirty="0">
              <a:cs typeface="Arial" panose="020B0604020202020204" pitchFamily="34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08DE480-1760-4766-A3A3-D695F5DC59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Compound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3BF95-6B61-43A1-9404-10546C0E1E1D}"/>
                  </a:ext>
                </a:extLst>
              </p:cNvPr>
              <p:cNvSpPr txBox="1"/>
              <p:nvPr/>
            </p:nvSpPr>
            <p:spPr>
              <a:xfrm>
                <a:off x="762000" y="2998113"/>
                <a:ext cx="22701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3BF95-6B61-43A1-9404-10546C0E1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98113"/>
                <a:ext cx="227017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32B4D5-375A-4168-83C6-2F17C42A9BFD}"/>
                  </a:ext>
                </a:extLst>
              </p:cNvPr>
              <p:cNvSpPr txBox="1"/>
              <p:nvPr/>
            </p:nvSpPr>
            <p:spPr>
              <a:xfrm>
                <a:off x="761999" y="3694004"/>
                <a:ext cx="31553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1+.06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32B4D5-375A-4168-83C6-2F17C42A9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694004"/>
                <a:ext cx="31553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FAC5C-347A-455E-8751-4356A0CB4CC3}"/>
                  </a:ext>
                </a:extLst>
              </p:cNvPr>
              <p:cNvSpPr txBox="1"/>
              <p:nvPr/>
            </p:nvSpPr>
            <p:spPr>
              <a:xfrm>
                <a:off x="732473" y="4346229"/>
                <a:ext cx="2728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FAC5C-347A-455E-8751-4356A0CB4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3" y="4346229"/>
                <a:ext cx="272811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0C8F88-D838-44E7-801C-0835A156553B}"/>
                  </a:ext>
                </a:extLst>
              </p:cNvPr>
              <p:cNvSpPr txBox="1"/>
              <p:nvPr/>
            </p:nvSpPr>
            <p:spPr>
              <a:xfrm>
                <a:off x="4551452" y="4495800"/>
                <a:ext cx="22452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=$2382.03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0C8F88-D838-44E7-801C-0835A15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52" y="4495800"/>
                <a:ext cx="22452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A15661-C9A7-45F1-B927-A5FB6A5288FA}"/>
                  </a:ext>
                </a:extLst>
              </p:cNvPr>
              <p:cNvSpPr txBox="1"/>
              <p:nvPr/>
            </p:nvSpPr>
            <p:spPr>
              <a:xfrm>
                <a:off x="761998" y="5622089"/>
                <a:ext cx="49189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=2382.03−2000=$382.03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A15661-C9A7-45F1-B927-A5FB6A528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8" y="5622089"/>
                <a:ext cx="491897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4EEB6BC-3320-41E3-B5E6-0975FB594E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en-US"/>
              <a:t>The amount in the account after 3 years is $2382.03. So, we take the difference of this amount and the principal to obtain the interest amount.</a:t>
            </a:r>
          </a:p>
          <a:p>
            <a:pPr marL="0" indent="0" algn="ctr"/>
            <a:endParaRPr lang="en-US" altLang="en-US"/>
          </a:p>
          <a:p>
            <a:pPr marL="0" indent="0" algn="ctr"/>
            <a:r>
              <a:rPr lang="en-US" altLang="en-US"/>
              <a:t>$2382.03 </a:t>
            </a:r>
            <a:r>
              <a:rPr lang="en-US" altLang="en-US">
                <a:cs typeface="Arial" panose="020B0604020202020204" pitchFamily="34" charset="0"/>
              </a:rPr>
              <a:t>– </a:t>
            </a:r>
            <a:r>
              <a:rPr lang="en-US" altLang="en-US"/>
              <a:t>$2000 = $382.03</a:t>
            </a:r>
          </a:p>
          <a:p>
            <a:pPr marL="0" indent="0"/>
            <a:r>
              <a:rPr lang="en-US" altLang="en-US"/>
              <a:t>Thus, the interest you make after 3 years is $382.03.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C377ACE-D6CF-4A47-8CDC-DCAB238E67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Compound Interest continued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1D1284A-8993-49E3-8E23-67B01E4E90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Compound Interest</a:t>
            </a:r>
          </a:p>
        </p:txBody>
      </p:sp>
      <p:pic>
        <p:nvPicPr>
          <p:cNvPr id="14339" name="Picture 6" descr="459_orange_box">
            <a:extLst>
              <a:ext uri="{FF2B5EF4-FFF2-40B4-BE49-F238E27FC236}">
                <a16:creationId xmlns:a16="http://schemas.microsoft.com/office/drawing/2014/main" id="{F4CFD3EB-2773-4445-A8A0-9F1A365F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1219200"/>
            <a:ext cx="8885237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28B1-8CD9-4387-B97D-90247567B72D}"/>
                  </a:ext>
                </a:extLst>
              </p:cNvPr>
              <p:cNvSpPr txBox="1"/>
              <p:nvPr/>
            </p:nvSpPr>
            <p:spPr>
              <a:xfrm>
                <a:off x="2133600" y="4876800"/>
                <a:ext cx="4267200" cy="1202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28B1-8CD9-4387-B97D-90247567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76800"/>
                <a:ext cx="4267200" cy="1202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04E80C3-B805-41D8-9BB8-48EEC9455E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229600" cy="3535362"/>
          </a:xfrm>
        </p:spPr>
        <p:txBody>
          <a:bodyPr/>
          <a:lstStyle/>
          <a:p>
            <a:pPr marL="0" indent="0"/>
            <a:r>
              <a:rPr lang="en-US" altLang="en-US" sz="2400" dirty="0"/>
              <a:t>You deposit $7500 in a savings account that has a rate of 6%. The interest is compounded monthly.</a:t>
            </a:r>
          </a:p>
          <a:p>
            <a:pPr marL="514350" indent="-514350">
              <a:buAutoNum type="alphaLcPeriod"/>
            </a:pPr>
            <a:r>
              <a:rPr lang="en-US" altLang="en-US" sz="2400" dirty="0"/>
              <a:t>How much money will you have after five years?</a:t>
            </a:r>
          </a:p>
          <a:p>
            <a:pPr marL="514350" indent="-514350">
              <a:buAutoNum type="alphaLcPeriod"/>
            </a:pPr>
            <a:endParaRPr lang="en-US" altLang="en-US" sz="2400" dirty="0"/>
          </a:p>
          <a:p>
            <a:pPr marL="514350" indent="-514350">
              <a:buAutoNum type="alphaLcPeriod"/>
            </a:pPr>
            <a:endParaRPr lang="en-US" altLang="en-US" sz="2400" dirty="0"/>
          </a:p>
          <a:p>
            <a:pPr marL="514350" indent="-514350">
              <a:buAutoNum type="alphaLcPeriod"/>
            </a:pPr>
            <a:endParaRPr lang="en-US" altLang="en-US" sz="2400" dirty="0"/>
          </a:p>
          <a:p>
            <a:pPr marL="514350" indent="-514350">
              <a:buAutoNum type="alphaLcPeriod"/>
            </a:pPr>
            <a:endParaRPr lang="en-US" altLang="en-US" sz="2400" dirty="0"/>
          </a:p>
          <a:p>
            <a:pPr marL="514350" indent="-514350">
              <a:buAutoNum type="alphaLcPeriod"/>
            </a:pPr>
            <a:endParaRPr lang="en-US" altLang="en-US" sz="2400" dirty="0"/>
          </a:p>
          <a:p>
            <a:pPr marL="0" indent="0"/>
            <a:r>
              <a:rPr lang="en-US" altLang="en-US" sz="2400" dirty="0"/>
              <a:t>b. Find the interest after five years.</a:t>
            </a:r>
          </a:p>
          <a:p>
            <a:pPr marL="0" indent="0"/>
            <a:endParaRPr lang="en-US" altLang="en-US" dirty="0"/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6B2A03BD-19AF-4BAB-B175-56E88377CF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Using the Compound Interest Formula</a:t>
            </a:r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71C7FF60-98F2-4D70-B710-F711CC01F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7B03EF-6DA2-4529-8CD7-B947371C4634}"/>
                  </a:ext>
                </a:extLst>
              </p:cNvPr>
              <p:cNvSpPr txBox="1"/>
              <p:nvPr/>
            </p:nvSpPr>
            <p:spPr>
              <a:xfrm>
                <a:off x="381000" y="2467294"/>
                <a:ext cx="2590261" cy="841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7B03EF-6DA2-4529-8CD7-B947371C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67294"/>
                <a:ext cx="2590261" cy="841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93B4E8-A639-45F5-A3AC-2A0087872C0B}"/>
                  </a:ext>
                </a:extLst>
              </p:cNvPr>
              <p:cNvSpPr txBox="1"/>
              <p:nvPr/>
            </p:nvSpPr>
            <p:spPr>
              <a:xfrm>
                <a:off x="364733" y="3536950"/>
                <a:ext cx="4047967" cy="1072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=7500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.06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93B4E8-A639-45F5-A3AC-2A008787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3" y="3536950"/>
                <a:ext cx="4047967" cy="1072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C1DB9B-981E-48FC-9E87-322AB9E8543D}"/>
                  </a:ext>
                </a:extLst>
              </p:cNvPr>
              <p:cNvSpPr txBox="1"/>
              <p:nvPr/>
            </p:nvSpPr>
            <p:spPr>
              <a:xfrm>
                <a:off x="5389615" y="2529630"/>
                <a:ext cx="329718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=7500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1.005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(60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C1DB9B-981E-48FC-9E87-322AB9E85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615" y="2529630"/>
                <a:ext cx="3297185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2ECEDA-B8CB-416F-AF03-3FEEAE6A0E87}"/>
                  </a:ext>
                </a:extLst>
              </p:cNvPr>
              <p:cNvSpPr txBox="1"/>
              <p:nvPr/>
            </p:nvSpPr>
            <p:spPr>
              <a:xfrm>
                <a:off x="5638800" y="3536950"/>
                <a:ext cx="25178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=$10,116.38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2ECEDA-B8CB-416F-AF03-3FEEAE6A0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36950"/>
                <a:ext cx="25178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BD8FFC-63DA-4B6E-A2D9-ED12BF27D6ED}"/>
                  </a:ext>
                </a:extLst>
              </p:cNvPr>
              <p:cNvSpPr txBox="1"/>
              <p:nvPr/>
            </p:nvSpPr>
            <p:spPr>
              <a:xfrm>
                <a:off x="762000" y="5238075"/>
                <a:ext cx="53902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=10,116.38−7500=$2616.38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BD8FFC-63DA-4B6E-A2D9-ED12BF27D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38075"/>
                <a:ext cx="53902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739</Words>
  <Application>Microsoft Office PowerPoint</Application>
  <PresentationFormat>On-screen Show (4:3)</PresentationFormat>
  <Paragraphs>125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Cambria Math</vt:lpstr>
      <vt:lpstr>Monotype Corsiva</vt:lpstr>
      <vt:lpstr>Times New Roman</vt:lpstr>
      <vt:lpstr>Wingdings</vt:lpstr>
      <vt:lpstr>Level</vt:lpstr>
      <vt:lpstr>Equation</vt:lpstr>
      <vt:lpstr>PowerPoint Presentation</vt:lpstr>
      <vt:lpstr>7.4</vt:lpstr>
      <vt:lpstr>7.4</vt:lpstr>
      <vt:lpstr>Targets</vt:lpstr>
      <vt:lpstr>Compound Interest</vt:lpstr>
      <vt:lpstr>Example 1: Compound Interest</vt:lpstr>
      <vt:lpstr>Example 1: Compound Interest continued</vt:lpstr>
      <vt:lpstr>Compound Interest</vt:lpstr>
      <vt:lpstr>Example 2: Using the Compound Interest Formula</vt:lpstr>
      <vt:lpstr>Example 2: Using the Compound Interest Formula</vt:lpstr>
      <vt:lpstr>Compound Interest Continuous Compounding</vt:lpstr>
      <vt:lpstr>Example 3: Choosing Between Investments</vt:lpstr>
      <vt:lpstr>Example 3: Choosing Between Investments continued</vt:lpstr>
      <vt:lpstr>Planning for the Future with Compound Interest</vt:lpstr>
      <vt:lpstr>Example 4: Calculating Present Value</vt:lpstr>
      <vt:lpstr>PowerPoint Presentation</vt:lpstr>
      <vt:lpstr>Effective Annual Yield</vt:lpstr>
      <vt:lpstr>Example 5: Understanding Effective Annual Yield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Math For Your World  2e</dc:subject>
  <dc:creator>Blitzer</dc:creator>
  <cp:lastModifiedBy>Smith, Douglas</cp:lastModifiedBy>
  <cp:revision>452</cp:revision>
  <dcterms:created xsi:type="dcterms:W3CDTF">2003-12-09T18:30:59Z</dcterms:created>
  <dcterms:modified xsi:type="dcterms:W3CDTF">2021-01-27T20:16:38Z</dcterms:modified>
</cp:coreProperties>
</file>