
<file path=[Content_Types].xml><?xml version="1.0" encoding="utf-8"?>
<Types xmlns="http://schemas.openxmlformats.org/package/2006/content-types">
  <Default Extension="bin" ContentType="application/vnd.ms-office.vbaPro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4"/>
  </p:sldMasterIdLst>
  <p:notesMasterIdLst>
    <p:notesMasterId r:id="rId31"/>
  </p:notesMasterIdLst>
  <p:handoutMasterIdLst>
    <p:handoutMasterId r:id="rId32"/>
  </p:handoutMasterIdLst>
  <p:sldIdLst>
    <p:sldId id="483" r:id="rId5"/>
    <p:sldId id="487" r:id="rId6"/>
    <p:sldId id="491" r:id="rId7"/>
    <p:sldId id="517" r:id="rId8"/>
    <p:sldId id="495" r:id="rId9"/>
    <p:sldId id="499" r:id="rId10"/>
    <p:sldId id="496" r:id="rId11"/>
    <p:sldId id="497" r:id="rId12"/>
    <p:sldId id="498" r:id="rId13"/>
    <p:sldId id="500" r:id="rId14"/>
    <p:sldId id="516" r:id="rId15"/>
    <p:sldId id="501" r:id="rId16"/>
    <p:sldId id="502" r:id="rId17"/>
    <p:sldId id="503" r:id="rId18"/>
    <p:sldId id="504" r:id="rId19"/>
    <p:sldId id="505" r:id="rId20"/>
    <p:sldId id="506" r:id="rId21"/>
    <p:sldId id="515" r:id="rId22"/>
    <p:sldId id="518" r:id="rId23"/>
    <p:sldId id="507" r:id="rId24"/>
    <p:sldId id="508" r:id="rId25"/>
    <p:sldId id="514" r:id="rId26"/>
    <p:sldId id="510" r:id="rId27"/>
    <p:sldId id="511" r:id="rId28"/>
    <p:sldId id="512" r:id="rId29"/>
    <p:sldId id="513" r:id="rId30"/>
  </p:sldIdLst>
  <p:sldSz cx="9144000" cy="6858000" type="screen4x3"/>
  <p:notesSz cx="6858000" cy="90773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28">
          <p15:clr>
            <a:srgbClr val="A4A3A4"/>
          </p15:clr>
        </p15:guide>
        <p15:guide id="2" pos="192">
          <p15:clr>
            <a:srgbClr val="A4A3A4"/>
          </p15:clr>
        </p15:guide>
        <p15:guide id="3" pos="4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C84700"/>
    <a:srgbClr val="C44B00"/>
    <a:srgbClr val="CA4F00"/>
    <a:srgbClr val="C84F00"/>
    <a:srgbClr val="33CCCC"/>
    <a:srgbClr val="0099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15" autoAdjust="0"/>
    <p:restoredTop sz="94700" autoAdjust="0"/>
  </p:normalViewPr>
  <p:slideViewPr>
    <p:cSldViewPr>
      <p:cViewPr varScale="1">
        <p:scale>
          <a:sx n="62" d="100"/>
          <a:sy n="62" d="100"/>
        </p:scale>
        <p:origin x="1116" y="52"/>
      </p:cViewPr>
      <p:guideLst>
        <p:guide orient="horz" pos="528"/>
        <p:guide pos="192"/>
        <p:guide pos="4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38" Type="http://schemas.microsoft.com/office/2006/relationships/vbaProject" Target="vbaProject.bin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mith, Douglas" userId="dcf2a658-b667-4263-a752-bb4d1c9aad5f" providerId="ADAL" clId="{89828032-63EF-4ECC-9EA4-134936B5CF6F}"/>
    <pc:docChg chg="custSel addSld delSld modSld">
      <pc:chgData name="Smith, Douglas" userId="dcf2a658-b667-4263-a752-bb4d1c9aad5f" providerId="ADAL" clId="{89828032-63EF-4ECC-9EA4-134936B5CF6F}" dt="2019-11-05T15:56:39.118" v="149" actId="1076"/>
      <pc:docMkLst>
        <pc:docMk/>
      </pc:docMkLst>
      <pc:sldChg chg="modSp">
        <pc:chgData name="Smith, Douglas" userId="dcf2a658-b667-4263-a752-bb4d1c9aad5f" providerId="ADAL" clId="{89828032-63EF-4ECC-9EA4-134936B5CF6F}" dt="2019-10-28T19:21:36.672" v="46" actId="20577"/>
        <pc:sldMkLst>
          <pc:docMk/>
          <pc:sldMk cId="0" sldId="491"/>
        </pc:sldMkLst>
        <pc:spChg chg="mod">
          <ac:chgData name="Smith, Douglas" userId="dcf2a658-b667-4263-a752-bb4d1c9aad5f" providerId="ADAL" clId="{89828032-63EF-4ECC-9EA4-134936B5CF6F}" dt="2019-10-28T19:21:05.302" v="14" actId="20577"/>
          <ac:spMkLst>
            <pc:docMk/>
            <pc:sldMk cId="0" sldId="491"/>
            <ac:spMk id="8194" creationId="{A6BDB801-DFAD-4D85-B06B-1A3307057827}"/>
          </ac:spMkLst>
        </pc:spChg>
        <pc:spChg chg="mod">
          <ac:chgData name="Smith, Douglas" userId="dcf2a658-b667-4263-a752-bb4d1c9aad5f" providerId="ADAL" clId="{89828032-63EF-4ECC-9EA4-134936B5CF6F}" dt="2019-10-28T19:21:36.672" v="46" actId="20577"/>
          <ac:spMkLst>
            <pc:docMk/>
            <pc:sldMk cId="0" sldId="491"/>
            <ac:spMk id="8195" creationId="{8256B837-17DA-494D-A91A-1A996FD1AFB5}"/>
          </ac:spMkLst>
        </pc:spChg>
      </pc:sldChg>
      <pc:sldChg chg="modSp add">
        <pc:chgData name="Smith, Douglas" userId="dcf2a658-b667-4263-a752-bb4d1c9aad5f" providerId="ADAL" clId="{89828032-63EF-4ECC-9EA4-134936B5CF6F}" dt="2019-11-01T14:59:17.511" v="137" actId="1038"/>
        <pc:sldMkLst>
          <pc:docMk/>
          <pc:sldMk cId="2815724470" sldId="499"/>
        </pc:sldMkLst>
        <pc:picChg chg="mod">
          <ac:chgData name="Smith, Douglas" userId="dcf2a658-b667-4263-a752-bb4d1c9aad5f" providerId="ADAL" clId="{89828032-63EF-4ECC-9EA4-134936B5CF6F}" dt="2019-11-01T14:59:17.511" v="137" actId="1038"/>
          <ac:picMkLst>
            <pc:docMk/>
            <pc:sldMk cId="2815724470" sldId="499"/>
            <ac:picMk id="18434" creationId="{C63BC85E-EAB7-4F41-A582-632F235A22AB}"/>
          </ac:picMkLst>
        </pc:picChg>
      </pc:sldChg>
      <pc:sldChg chg="delSp modSp">
        <pc:chgData name="Smith, Douglas" userId="dcf2a658-b667-4263-a752-bb4d1c9aad5f" providerId="ADAL" clId="{89828032-63EF-4ECC-9EA4-134936B5CF6F}" dt="2019-10-28T20:14:53.011" v="52" actId="478"/>
        <pc:sldMkLst>
          <pc:docMk/>
          <pc:sldMk cId="0" sldId="508"/>
        </pc:sldMkLst>
        <pc:spChg chg="mod">
          <ac:chgData name="Smith, Douglas" userId="dcf2a658-b667-4263-a752-bb4d1c9aad5f" providerId="ADAL" clId="{89828032-63EF-4ECC-9EA4-134936B5CF6F}" dt="2019-10-28T20:14:46.088" v="50" actId="6549"/>
          <ac:spMkLst>
            <pc:docMk/>
            <pc:sldMk cId="0" sldId="508"/>
            <ac:spMk id="35842" creationId="{171BE52E-5103-44BB-8478-1053E93D4927}"/>
          </ac:spMkLst>
        </pc:spChg>
        <pc:spChg chg="del">
          <ac:chgData name="Smith, Douglas" userId="dcf2a658-b667-4263-a752-bb4d1c9aad5f" providerId="ADAL" clId="{89828032-63EF-4ECC-9EA4-134936B5CF6F}" dt="2019-10-28T20:14:53.011" v="52" actId="478"/>
          <ac:spMkLst>
            <pc:docMk/>
            <pc:sldMk cId="0" sldId="508"/>
            <ac:spMk id="35845" creationId="{F5ABB64D-5413-4A59-8273-82FDAFD28DFA}"/>
          </ac:spMkLst>
        </pc:spChg>
        <pc:picChg chg="del">
          <ac:chgData name="Smith, Douglas" userId="dcf2a658-b667-4263-a752-bb4d1c9aad5f" providerId="ADAL" clId="{89828032-63EF-4ECC-9EA4-134936B5CF6F}" dt="2019-10-28T20:14:48.904" v="51" actId="478"/>
          <ac:picMkLst>
            <pc:docMk/>
            <pc:sldMk cId="0" sldId="508"/>
            <ac:picMk id="35844" creationId="{A3EB1D77-1AC1-47CA-B9BC-DD74A641762B}"/>
          </ac:picMkLst>
        </pc:picChg>
      </pc:sldChg>
      <pc:sldChg chg="add">
        <pc:chgData name="Smith, Douglas" userId="dcf2a658-b667-4263-a752-bb4d1c9aad5f" providerId="ADAL" clId="{89828032-63EF-4ECC-9EA4-134936B5CF6F}" dt="2019-10-28T20:14:29.547" v="49"/>
        <pc:sldMkLst>
          <pc:docMk/>
          <pc:sldMk cId="2992142560" sldId="514"/>
        </pc:sldMkLst>
      </pc:sldChg>
      <pc:sldChg chg="modSp add">
        <pc:chgData name="Smith, Douglas" userId="dcf2a658-b667-4263-a752-bb4d1c9aad5f" providerId="ADAL" clId="{89828032-63EF-4ECC-9EA4-134936B5CF6F}" dt="2019-10-29T15:10:25.186" v="114" actId="20577"/>
        <pc:sldMkLst>
          <pc:docMk/>
          <pc:sldMk cId="3039812859" sldId="515"/>
        </pc:sldMkLst>
        <pc:spChg chg="mod">
          <ac:chgData name="Smith, Douglas" userId="dcf2a658-b667-4263-a752-bb4d1c9aad5f" providerId="ADAL" clId="{89828032-63EF-4ECC-9EA4-134936B5CF6F}" dt="2019-10-28T20:17:01.873" v="95" actId="255"/>
          <ac:spMkLst>
            <pc:docMk/>
            <pc:sldMk cId="3039812859" sldId="515"/>
            <ac:spMk id="2" creationId="{0103613D-E98E-46AB-A2ED-F1BC96FA2B19}"/>
          </ac:spMkLst>
        </pc:spChg>
        <pc:spChg chg="mod">
          <ac:chgData name="Smith, Douglas" userId="dcf2a658-b667-4263-a752-bb4d1c9aad5f" providerId="ADAL" clId="{89828032-63EF-4ECC-9EA4-134936B5CF6F}" dt="2019-10-29T15:10:25.186" v="114" actId="20577"/>
          <ac:spMkLst>
            <pc:docMk/>
            <pc:sldMk cId="3039812859" sldId="515"/>
            <ac:spMk id="3" creationId="{015FB22E-5D10-4F46-9D80-CA2CEAC29AEC}"/>
          </ac:spMkLst>
        </pc:spChg>
      </pc:sldChg>
      <pc:sldChg chg="addSp delSp modSp add">
        <pc:chgData name="Smith, Douglas" userId="dcf2a658-b667-4263-a752-bb4d1c9aad5f" providerId="ADAL" clId="{89828032-63EF-4ECC-9EA4-134936B5CF6F}" dt="2019-10-31T16:34:36.167" v="118" actId="931"/>
        <pc:sldMkLst>
          <pc:docMk/>
          <pc:sldMk cId="102631362" sldId="516"/>
        </pc:sldMkLst>
        <pc:spChg chg="del">
          <ac:chgData name="Smith, Douglas" userId="dcf2a658-b667-4263-a752-bb4d1c9aad5f" providerId="ADAL" clId="{89828032-63EF-4ECC-9EA4-134936B5CF6F}" dt="2019-10-31T16:34:24.164" v="117" actId="478"/>
          <ac:spMkLst>
            <pc:docMk/>
            <pc:sldMk cId="102631362" sldId="516"/>
            <ac:spMk id="2" creationId="{F9AE9766-507E-4958-A61B-0FEDE11BAE7B}"/>
          </ac:spMkLst>
        </pc:spChg>
        <pc:spChg chg="del">
          <ac:chgData name="Smith, Douglas" userId="dcf2a658-b667-4263-a752-bb4d1c9aad5f" providerId="ADAL" clId="{89828032-63EF-4ECC-9EA4-134936B5CF6F}" dt="2019-10-31T16:34:21.818" v="116" actId="478"/>
          <ac:spMkLst>
            <pc:docMk/>
            <pc:sldMk cId="102631362" sldId="516"/>
            <ac:spMk id="3" creationId="{686287E9-0692-49A8-9194-EAD6A85EBA13}"/>
          </ac:spMkLst>
        </pc:spChg>
        <pc:picChg chg="add mod">
          <ac:chgData name="Smith, Douglas" userId="dcf2a658-b667-4263-a752-bb4d1c9aad5f" providerId="ADAL" clId="{89828032-63EF-4ECC-9EA4-134936B5CF6F}" dt="2019-10-31T16:34:36.167" v="118" actId="931"/>
          <ac:picMkLst>
            <pc:docMk/>
            <pc:sldMk cId="102631362" sldId="516"/>
            <ac:picMk id="5" creationId="{97456927-39C0-4217-A41F-B61CEB1EA06B}"/>
          </ac:picMkLst>
        </pc:picChg>
      </pc:sldChg>
      <pc:sldChg chg="addSp delSp modSp add">
        <pc:chgData name="Smith, Douglas" userId="dcf2a658-b667-4263-a752-bb4d1c9aad5f" providerId="ADAL" clId="{89828032-63EF-4ECC-9EA4-134936B5CF6F}" dt="2019-11-01T14:58:25.919" v="128" actId="1038"/>
        <pc:sldMkLst>
          <pc:docMk/>
          <pc:sldMk cId="1800390109" sldId="517"/>
        </pc:sldMkLst>
        <pc:spChg chg="del">
          <ac:chgData name="Smith, Douglas" userId="dcf2a658-b667-4263-a752-bb4d1c9aad5f" providerId="ADAL" clId="{89828032-63EF-4ECC-9EA4-134936B5CF6F}" dt="2019-11-01T14:57:06.263" v="121" actId="478"/>
          <ac:spMkLst>
            <pc:docMk/>
            <pc:sldMk cId="1800390109" sldId="517"/>
            <ac:spMk id="2" creationId="{85101AA4-7121-4FC6-8E17-2198F61F29DC}"/>
          </ac:spMkLst>
        </pc:spChg>
        <pc:spChg chg="del">
          <ac:chgData name="Smith, Douglas" userId="dcf2a658-b667-4263-a752-bb4d1c9aad5f" providerId="ADAL" clId="{89828032-63EF-4ECC-9EA4-134936B5CF6F}" dt="2019-11-01T14:57:04.733" v="120" actId="478"/>
          <ac:spMkLst>
            <pc:docMk/>
            <pc:sldMk cId="1800390109" sldId="517"/>
            <ac:spMk id="3" creationId="{59FFE36A-3991-4C68-97FB-D80F8AE17BB0}"/>
          </ac:spMkLst>
        </pc:spChg>
        <pc:picChg chg="add mod">
          <ac:chgData name="Smith, Douglas" userId="dcf2a658-b667-4263-a752-bb4d1c9aad5f" providerId="ADAL" clId="{89828032-63EF-4ECC-9EA4-134936B5CF6F}" dt="2019-11-01T14:58:25.919" v="128" actId="1038"/>
          <ac:picMkLst>
            <pc:docMk/>
            <pc:sldMk cId="1800390109" sldId="517"/>
            <ac:picMk id="5" creationId="{7C6D7595-DAFD-4CC1-B9B2-6FB9B109A6B0}"/>
          </ac:picMkLst>
        </pc:picChg>
      </pc:sldChg>
      <pc:sldChg chg="addSp delSp modSp add">
        <pc:chgData name="Smith, Douglas" userId="dcf2a658-b667-4263-a752-bb4d1c9aad5f" providerId="ADAL" clId="{89828032-63EF-4ECC-9EA4-134936B5CF6F}" dt="2019-11-05T15:56:39.118" v="149" actId="1076"/>
        <pc:sldMkLst>
          <pc:docMk/>
          <pc:sldMk cId="2701476945" sldId="518"/>
        </pc:sldMkLst>
        <pc:spChg chg="del">
          <ac:chgData name="Smith, Douglas" userId="dcf2a658-b667-4263-a752-bb4d1c9aad5f" providerId="ADAL" clId="{89828032-63EF-4ECC-9EA4-134936B5CF6F}" dt="2019-11-05T15:54:01.126" v="139" actId="478"/>
          <ac:spMkLst>
            <pc:docMk/>
            <pc:sldMk cId="2701476945" sldId="518"/>
            <ac:spMk id="2" creationId="{FE9C1EEE-A651-4A7B-9588-2EB453FCCBBF}"/>
          </ac:spMkLst>
        </pc:spChg>
        <pc:spChg chg="del">
          <ac:chgData name="Smith, Douglas" userId="dcf2a658-b667-4263-a752-bb4d1c9aad5f" providerId="ADAL" clId="{89828032-63EF-4ECC-9EA4-134936B5CF6F}" dt="2019-11-05T15:54:03.384" v="140" actId="478"/>
          <ac:spMkLst>
            <pc:docMk/>
            <pc:sldMk cId="2701476945" sldId="518"/>
            <ac:spMk id="3" creationId="{1E4AD438-DC61-4BFE-B631-CDF140BE652F}"/>
          </ac:spMkLst>
        </pc:spChg>
        <pc:grpChg chg="add mod">
          <ac:chgData name="Smith, Douglas" userId="dcf2a658-b667-4263-a752-bb4d1c9aad5f" providerId="ADAL" clId="{89828032-63EF-4ECC-9EA4-134936B5CF6F}" dt="2019-11-05T15:56:39.118" v="149" actId="1076"/>
          <ac:grpSpMkLst>
            <pc:docMk/>
            <pc:sldMk cId="2701476945" sldId="518"/>
            <ac:grpSpMk id="6" creationId="{C7B38716-F52B-4302-A762-55C800116947}"/>
          </ac:grpSpMkLst>
        </pc:grpChg>
        <pc:picChg chg="add mod">
          <ac:chgData name="Smith, Douglas" userId="dcf2a658-b667-4263-a752-bb4d1c9aad5f" providerId="ADAL" clId="{89828032-63EF-4ECC-9EA4-134936B5CF6F}" dt="2019-11-05T15:56:23.711" v="145" actId="164"/>
          <ac:picMkLst>
            <pc:docMk/>
            <pc:sldMk cId="2701476945" sldId="518"/>
            <ac:picMk id="4" creationId="{0286DE5F-F7C6-4ADE-A63B-6CFA0D924ECA}"/>
          </ac:picMkLst>
        </pc:picChg>
        <pc:picChg chg="add mod">
          <ac:chgData name="Smith, Douglas" userId="dcf2a658-b667-4263-a752-bb4d1c9aad5f" providerId="ADAL" clId="{89828032-63EF-4ECC-9EA4-134936B5CF6F}" dt="2019-11-05T15:56:23.711" v="145" actId="164"/>
          <ac:picMkLst>
            <pc:docMk/>
            <pc:sldMk cId="2701476945" sldId="518"/>
            <ac:picMk id="5" creationId="{D25B0F81-629A-4D6F-8D62-29079BED055B}"/>
          </ac:picMkLst>
        </pc:picChg>
      </pc:sldChg>
    </pc:docChg>
  </pc:docChgLst>
  <pc:docChgLst>
    <pc:chgData name="Smith, Douglas" userId="dcf2a658-b667-4263-a752-bb4d1c9aad5f" providerId="ADAL" clId="{C40CC944-306A-4767-B3CE-4201B5DA337B}"/>
    <pc:docChg chg="modSld">
      <pc:chgData name="Smith, Douglas" userId="dcf2a658-b667-4263-a752-bb4d1c9aad5f" providerId="ADAL" clId="{C40CC944-306A-4767-B3CE-4201B5DA337B}" dt="2021-01-08T18:46:53.657" v="24" actId="1076"/>
      <pc:docMkLst>
        <pc:docMk/>
      </pc:docMkLst>
      <pc:sldChg chg="modAnim">
        <pc:chgData name="Smith, Douglas" userId="dcf2a658-b667-4263-a752-bb4d1c9aad5f" providerId="ADAL" clId="{C40CC944-306A-4767-B3CE-4201B5DA337B}" dt="2021-01-08T18:23:45.397" v="0"/>
        <pc:sldMkLst>
          <pc:docMk/>
          <pc:sldMk cId="0" sldId="491"/>
        </pc:sldMkLst>
      </pc:sldChg>
      <pc:sldChg chg="modAnim">
        <pc:chgData name="Smith, Douglas" userId="dcf2a658-b667-4263-a752-bb4d1c9aad5f" providerId="ADAL" clId="{C40CC944-306A-4767-B3CE-4201B5DA337B}" dt="2021-01-08T18:27:27.579" v="6"/>
        <pc:sldMkLst>
          <pc:docMk/>
          <pc:sldMk cId="0" sldId="495"/>
        </pc:sldMkLst>
      </pc:sldChg>
      <pc:sldChg chg="modAnim">
        <pc:chgData name="Smith, Douglas" userId="dcf2a658-b667-4263-a752-bb4d1c9aad5f" providerId="ADAL" clId="{C40CC944-306A-4767-B3CE-4201B5DA337B}" dt="2021-01-08T18:34:12.072" v="9"/>
        <pc:sldMkLst>
          <pc:docMk/>
          <pc:sldMk cId="0" sldId="497"/>
        </pc:sldMkLst>
      </pc:sldChg>
      <pc:sldChg chg="modAnim">
        <pc:chgData name="Smith, Douglas" userId="dcf2a658-b667-4263-a752-bb4d1c9aad5f" providerId="ADAL" clId="{C40CC944-306A-4767-B3CE-4201B5DA337B}" dt="2021-01-08T18:37:04.630" v="10"/>
        <pc:sldMkLst>
          <pc:docMk/>
          <pc:sldMk cId="0" sldId="498"/>
        </pc:sldMkLst>
      </pc:sldChg>
      <pc:sldChg chg="addSp modSp modAnim">
        <pc:chgData name="Smith, Douglas" userId="dcf2a658-b667-4263-a752-bb4d1c9aad5f" providerId="ADAL" clId="{C40CC944-306A-4767-B3CE-4201B5DA337B}" dt="2021-01-08T18:45:11.467" v="23" actId="1076"/>
        <pc:sldMkLst>
          <pc:docMk/>
          <pc:sldMk cId="0" sldId="502"/>
        </pc:sldMkLst>
        <pc:picChg chg="add mod">
          <ac:chgData name="Smith, Douglas" userId="dcf2a658-b667-4263-a752-bb4d1c9aad5f" providerId="ADAL" clId="{C40CC944-306A-4767-B3CE-4201B5DA337B}" dt="2021-01-08T18:45:11.467" v="23" actId="1076"/>
          <ac:picMkLst>
            <pc:docMk/>
            <pc:sldMk cId="0" sldId="502"/>
            <ac:picMk id="4" creationId="{8B5B0131-32ED-4595-9AF2-BC40F629FFFC}"/>
          </ac:picMkLst>
        </pc:picChg>
      </pc:sldChg>
      <pc:sldChg chg="modSp">
        <pc:chgData name="Smith, Douglas" userId="dcf2a658-b667-4263-a752-bb4d1c9aad5f" providerId="ADAL" clId="{C40CC944-306A-4767-B3CE-4201B5DA337B}" dt="2021-01-08T18:46:53.657" v="24" actId="1076"/>
        <pc:sldMkLst>
          <pc:docMk/>
          <pc:sldMk cId="0" sldId="503"/>
        </pc:sldMkLst>
        <pc:picChg chg="mod">
          <ac:chgData name="Smith, Douglas" userId="dcf2a658-b667-4263-a752-bb4d1c9aad5f" providerId="ADAL" clId="{C40CC944-306A-4767-B3CE-4201B5DA337B}" dt="2021-01-08T18:46:53.657" v="24" actId="1076"/>
          <ac:picMkLst>
            <pc:docMk/>
            <pc:sldMk cId="0" sldId="503"/>
            <ac:picMk id="25603" creationId="{00B6617A-F814-4109-A45B-9A0C2D87B238}"/>
          </ac:picMkLst>
        </pc:picChg>
      </pc:sldChg>
      <pc:sldChg chg="modTransition">
        <pc:chgData name="Smith, Douglas" userId="dcf2a658-b667-4263-a752-bb4d1c9aad5f" providerId="ADAL" clId="{C40CC944-306A-4767-B3CE-4201B5DA337B}" dt="2021-01-08T18:23:58.165" v="1"/>
        <pc:sldMkLst>
          <pc:docMk/>
          <pc:sldMk cId="1800390109" sldId="517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4B8D329E-E2A9-4F88-B579-81CFF2E5B97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4FCEBEFD-5907-4A7E-8A8B-1772553BA4A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8" name="Rectangle 4">
            <a:extLst>
              <a:ext uri="{FF2B5EF4-FFF2-40B4-BE49-F238E27FC236}">
                <a16:creationId xmlns:a16="http://schemas.microsoft.com/office/drawing/2014/main" id="{0C0A71D1-B5A0-496F-85E9-D701362E6D62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21713"/>
            <a:ext cx="297180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9" name="Rectangle 5">
            <a:extLst>
              <a:ext uri="{FF2B5EF4-FFF2-40B4-BE49-F238E27FC236}">
                <a16:creationId xmlns:a16="http://schemas.microsoft.com/office/drawing/2014/main" id="{DA5C4C8F-B43D-4F78-8DAD-F308A3DD2430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21713"/>
            <a:ext cx="297180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F37D2DB9-DBA2-43A6-9A6C-C006CF0DE6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>
            <a:extLst>
              <a:ext uri="{FF2B5EF4-FFF2-40B4-BE49-F238E27FC236}">
                <a16:creationId xmlns:a16="http://schemas.microsoft.com/office/drawing/2014/main" id="{8F4FB0A3-3415-4B76-B14A-0BBBE45049E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7027" name="Rectangle 3">
            <a:extLst>
              <a:ext uri="{FF2B5EF4-FFF2-40B4-BE49-F238E27FC236}">
                <a16:creationId xmlns:a16="http://schemas.microsoft.com/office/drawing/2014/main" id="{4A29C03D-DD1B-41CE-9FB2-7B96D79D894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68570879-418D-4F55-BFFD-7288DE543D05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57029" name="Rectangle 5">
            <a:extLst>
              <a:ext uri="{FF2B5EF4-FFF2-40B4-BE49-F238E27FC236}">
                <a16:creationId xmlns:a16="http://schemas.microsoft.com/office/drawing/2014/main" id="{D3C4A2F8-CE2C-4CC9-A562-4C763A12A82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57030" name="Rectangle 6">
            <a:extLst>
              <a:ext uri="{FF2B5EF4-FFF2-40B4-BE49-F238E27FC236}">
                <a16:creationId xmlns:a16="http://schemas.microsoft.com/office/drawing/2014/main" id="{46C085A2-04E3-4DAA-B5A4-8C98DEC73A9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106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7031" name="Rectangle 7">
            <a:extLst>
              <a:ext uri="{FF2B5EF4-FFF2-40B4-BE49-F238E27FC236}">
                <a16:creationId xmlns:a16="http://schemas.microsoft.com/office/drawing/2014/main" id="{9619369D-7383-4E53-AE3A-9CAA1451038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106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E1F50521-FC1A-4199-A5F8-93C380961E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7B2CB0C0-F2D1-4930-9EC1-90F5ADBD8C4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69BD952-24CE-44D7-86BB-6A4E8E685D1F}" type="slidenum">
              <a:rPr lang="en-US" altLang="en-US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0179016F-9311-4191-AFE4-D51EC38C95F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153C9366-3A42-4EC9-A4A3-2E9B03FA97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AFE8B2B1-B3A0-4CEB-9EF8-2AA610C6008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21713"/>
            <a:ext cx="29718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4B1414C-E157-4A8C-99C5-28E64A762206}" type="slidenum">
              <a:rPr lang="en-US" altLang="en-US"/>
              <a:pPr algn="r" eaLnBrk="1" hangingPunct="1">
                <a:spcBef>
                  <a:spcPct val="0"/>
                </a:spcBef>
              </a:pPr>
              <a:t>14</a:t>
            </a:fld>
            <a:endParaRPr lang="en-US" altLang="en-US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AD7C50F0-BE06-4A15-9585-BF07400D841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0463" y="681038"/>
            <a:ext cx="4538662" cy="3403600"/>
          </a:xfrm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FE168E28-B90F-4E91-8FA6-01835482C5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11650"/>
            <a:ext cx="5486400" cy="4084638"/>
          </a:xfrm>
          <a:noFill/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78774160-523C-4D8F-80C3-FA325DD0F80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21713"/>
            <a:ext cx="29718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2E405BA-97F6-47C8-9D8F-9D26A597E391}" type="slidenum">
              <a:rPr lang="en-US" altLang="en-US"/>
              <a:pPr algn="r" eaLnBrk="1" hangingPunct="1">
                <a:spcBef>
                  <a:spcPct val="0"/>
                </a:spcBef>
              </a:pPr>
              <a:t>15</a:t>
            </a:fld>
            <a:endParaRPr lang="en-US" altLang="en-US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0F52DCC0-BD55-4886-B8B0-F89664B2E01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0463" y="681038"/>
            <a:ext cx="4538662" cy="3403600"/>
          </a:xfrm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87044D64-8F3E-4599-BB62-659F5613A8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11650"/>
            <a:ext cx="5486400" cy="4084638"/>
          </a:xfrm>
          <a:noFill/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8F91227F-ACD7-4AD6-862F-60DE52F57E6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21713"/>
            <a:ext cx="29718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1A80CD6-416F-4777-A7A1-AFB5E8780FBB}" type="slidenum">
              <a:rPr lang="en-US" altLang="en-US"/>
              <a:pPr algn="r" eaLnBrk="1" hangingPunct="1">
                <a:spcBef>
                  <a:spcPct val="0"/>
                </a:spcBef>
              </a:pPr>
              <a:t>16</a:t>
            </a:fld>
            <a:endParaRPr lang="en-US" altLang="en-US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255DB651-409A-42BC-8637-C5DA07DC69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0463" y="681038"/>
            <a:ext cx="4538662" cy="3403600"/>
          </a:xfrm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22BE3373-D10A-4391-A73C-04AF051AF3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11650"/>
            <a:ext cx="5486400" cy="4084638"/>
          </a:xfrm>
          <a:noFill/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9891AAD8-9437-4520-96B1-45111D51293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21713"/>
            <a:ext cx="29718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77A5EC7-378A-4C6D-9F9B-BD50BE75A751}" type="slidenum">
              <a:rPr lang="en-US" altLang="en-US"/>
              <a:pPr algn="r" eaLnBrk="1" hangingPunct="1">
                <a:spcBef>
                  <a:spcPct val="0"/>
                </a:spcBef>
              </a:pPr>
              <a:t>17</a:t>
            </a:fld>
            <a:endParaRPr lang="en-US" altLang="en-US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E54FB2B9-AB85-4946-ACFA-7EE595B6134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0463" y="681038"/>
            <a:ext cx="4538662" cy="3403600"/>
          </a:xfrm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C11EAAFF-BD11-4497-81EA-D11FEDE0B9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11650"/>
            <a:ext cx="5486400" cy="4084638"/>
          </a:xfrm>
          <a:noFill/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EFEB71CD-E231-4A9B-8C2A-389773EAE83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21713"/>
            <a:ext cx="29718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674D1AB-C7AA-4D95-90EF-0A7E5922DA4D}" type="slidenum">
              <a:rPr lang="en-US" altLang="en-US"/>
              <a:pPr algn="r" eaLnBrk="1" hangingPunct="1">
                <a:spcBef>
                  <a:spcPct val="0"/>
                </a:spcBef>
              </a:pPr>
              <a:t>20</a:t>
            </a:fld>
            <a:endParaRPr lang="en-US" altLang="en-US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B3F248F2-C3F3-4AF3-9495-B0DC03FEDC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0463" y="681038"/>
            <a:ext cx="4538662" cy="3403600"/>
          </a:xfrm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A6B6EDE6-37CE-4576-B7C1-EE128AA134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11650"/>
            <a:ext cx="5486400" cy="4084638"/>
          </a:xfrm>
          <a:noFill/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06C23476-886B-4262-9F51-8ACAF5AE0A4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21713"/>
            <a:ext cx="29718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1585B58-CABD-41EA-AF7E-0EE98ABDE635}" type="slidenum">
              <a:rPr lang="en-US" altLang="en-US"/>
              <a:pPr algn="r" eaLnBrk="1" hangingPunct="1">
                <a:spcBef>
                  <a:spcPct val="0"/>
                </a:spcBef>
              </a:pPr>
              <a:t>21</a:t>
            </a:fld>
            <a:endParaRPr lang="en-US" altLang="en-US"/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9FCFDF15-D967-4388-B06A-208E5411990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0463" y="681038"/>
            <a:ext cx="4538662" cy="3403600"/>
          </a:xfrm>
          <a:ln/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426B6086-10AF-4007-9C0B-C16090E589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11650"/>
            <a:ext cx="5486400" cy="4084638"/>
          </a:xfrm>
          <a:noFill/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06C23476-886B-4262-9F51-8ACAF5AE0A4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21713"/>
            <a:ext cx="29718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1585B58-CABD-41EA-AF7E-0EE98ABDE635}" type="slidenum">
              <a:rPr lang="en-US" altLang="en-US"/>
              <a:pPr algn="r" eaLnBrk="1" hangingPunct="1">
                <a:spcBef>
                  <a:spcPct val="0"/>
                </a:spcBef>
              </a:pPr>
              <a:t>22</a:t>
            </a:fld>
            <a:endParaRPr lang="en-US" altLang="en-US"/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9FCFDF15-D967-4388-B06A-208E5411990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0463" y="681038"/>
            <a:ext cx="4538662" cy="3403600"/>
          </a:xfrm>
          <a:ln/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426B6086-10AF-4007-9C0B-C16090E589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11650"/>
            <a:ext cx="5486400" cy="4084638"/>
          </a:xfrm>
          <a:noFill/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06630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756AC27F-6526-4655-BD69-A8951BF3B3D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21713"/>
            <a:ext cx="29718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8FAF0EF-DE69-4825-909A-2CCE993857B9}" type="slidenum">
              <a:rPr lang="en-US" altLang="en-US"/>
              <a:pPr algn="r" eaLnBrk="1" hangingPunct="1">
                <a:spcBef>
                  <a:spcPct val="0"/>
                </a:spcBef>
              </a:pPr>
              <a:t>23</a:t>
            </a:fld>
            <a:endParaRPr lang="en-US" altLang="en-US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7EA2ED5F-82AA-4A6B-A742-11AF7443DE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0463" y="681038"/>
            <a:ext cx="4538662" cy="3403600"/>
          </a:xfrm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A3ED3C3A-2586-4125-8524-3E2B31644A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11650"/>
            <a:ext cx="5486400" cy="4084638"/>
          </a:xfrm>
          <a:noFill/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147DD10D-C9E7-437D-8E2E-F510766B4AA7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21713"/>
            <a:ext cx="29718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44B2A4B-BAFA-4BFC-94FB-F57CF482D295}" type="slidenum">
              <a:rPr lang="en-US" altLang="en-US"/>
              <a:pPr algn="r" eaLnBrk="1" hangingPunct="1">
                <a:spcBef>
                  <a:spcPct val="0"/>
                </a:spcBef>
              </a:pPr>
              <a:t>24</a:t>
            </a:fld>
            <a:endParaRPr lang="en-US" altLang="en-US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7114F1F0-BF8F-437C-BB7C-8AE49C88505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0463" y="681038"/>
            <a:ext cx="4538662" cy="3403600"/>
          </a:xfrm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472596A1-8924-4068-A937-91A6690E1B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11650"/>
            <a:ext cx="5486400" cy="4084638"/>
          </a:xfrm>
          <a:noFill/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2F13B796-43EC-443D-BF00-7A80671BE62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21713"/>
            <a:ext cx="29718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68569DE-F2D3-4F35-9EF5-6FD1E73F77E7}" type="slidenum">
              <a:rPr lang="en-US" altLang="en-US"/>
              <a:pPr algn="r" eaLnBrk="1" hangingPunct="1">
                <a:spcBef>
                  <a:spcPct val="0"/>
                </a:spcBef>
              </a:pPr>
              <a:t>25</a:t>
            </a:fld>
            <a:endParaRPr lang="en-US" altLang="en-US"/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9F06EFD6-D18B-431F-8568-996A150530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0463" y="681038"/>
            <a:ext cx="4538662" cy="3403600"/>
          </a:xfrm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AA60AB0A-9E63-458F-BE72-9A9D2498D5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11650"/>
            <a:ext cx="5486400" cy="4084638"/>
          </a:xfrm>
          <a:noFill/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B3FEB191-40C6-4934-AB34-E785483DC29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21713"/>
            <a:ext cx="29718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410A0FD-71E4-4D3A-AFF1-69E6D81D53A7}" type="slidenum">
              <a:rPr lang="en-US" altLang="en-US"/>
              <a:pPr algn="r" eaLnBrk="1" hangingPunct="1">
                <a:spcBef>
                  <a:spcPct val="0"/>
                </a:spcBef>
              </a:pPr>
              <a:t>3</a:t>
            </a:fld>
            <a:endParaRPr lang="en-US" altLang="en-US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1C037FA0-354A-43F6-AD28-88EF58591C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0463" y="681038"/>
            <a:ext cx="4538662" cy="3403600"/>
          </a:xfrm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96AD05EA-835A-490C-87CB-3C619890F9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11650"/>
            <a:ext cx="5486400" cy="4084638"/>
          </a:xfrm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EB5630E3-3F45-4E5C-92A9-0851B7AED0A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21713"/>
            <a:ext cx="29718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25C60EB-DB97-4421-BF87-01EF4E177612}" type="slidenum">
              <a:rPr lang="en-US" altLang="en-US"/>
              <a:pPr algn="r" eaLnBrk="1" hangingPunct="1">
                <a:spcBef>
                  <a:spcPct val="0"/>
                </a:spcBef>
              </a:pPr>
              <a:t>26</a:t>
            </a:fld>
            <a:endParaRPr lang="en-US" altLang="en-US"/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D9CC0E24-8FDD-41F4-8A41-B3D6BEF006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0463" y="681038"/>
            <a:ext cx="4538662" cy="3403600"/>
          </a:xfrm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2F32E0BE-BC5E-412C-A9B8-7ADFB62DC5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11650"/>
            <a:ext cx="5486400" cy="4084638"/>
          </a:xfrm>
          <a:noFill/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FC02E047-A75F-41B0-A345-2F24714FBB6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21713"/>
            <a:ext cx="29718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272FD45-ADB3-416A-8FC4-D495FBEA2C69}" type="slidenum">
              <a:rPr lang="en-US" altLang="en-US"/>
              <a:pPr algn="r" eaLnBrk="1" hangingPunct="1"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45487910-5D25-4481-B2CC-731DC5AF1C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0463" y="681038"/>
            <a:ext cx="4538662" cy="3403600"/>
          </a:xfrm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74950E88-DA13-48DF-BBA3-C2988A40A9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11650"/>
            <a:ext cx="5486400" cy="4084638"/>
          </a:xfrm>
          <a:noFill/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1565A672-A90B-46E6-BE70-AE02CB06ABD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21713"/>
            <a:ext cx="29718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9A224AB-4FAF-42CD-AD87-9B1E5AEAF477}" type="slidenum">
              <a:rPr lang="en-US" altLang="en-US"/>
              <a:pPr algn="r" eaLnBrk="1" hangingPunct="1">
                <a:spcBef>
                  <a:spcPct val="0"/>
                </a:spcBef>
              </a:pPr>
              <a:t>7</a:t>
            </a:fld>
            <a:endParaRPr lang="en-US" altLang="en-US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311526B5-14F7-4EBB-B240-F7FB40AB61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0463" y="681038"/>
            <a:ext cx="4538662" cy="3403600"/>
          </a:xfrm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C8FDCF61-0677-46FA-A1A7-8B12335A37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11650"/>
            <a:ext cx="5486400" cy="4084638"/>
          </a:xfrm>
          <a:noFill/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EE97B165-40B9-4A0E-8DC9-132FB213C5D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21713"/>
            <a:ext cx="29718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F97012E-B136-4F74-B27E-F1FC1856DF86}" type="slidenum">
              <a:rPr lang="en-US" altLang="en-US"/>
              <a:pPr algn="r" eaLnBrk="1" hangingPunct="1">
                <a:spcBef>
                  <a:spcPct val="0"/>
                </a:spcBef>
              </a:pPr>
              <a:t>8</a:t>
            </a:fld>
            <a:endParaRPr lang="en-US" altLang="en-US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C64BA6A3-CD09-41DC-82F6-C769AB4F4CC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0463" y="681038"/>
            <a:ext cx="4538662" cy="3403600"/>
          </a:xfrm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BC5056CD-4621-4254-A5AB-7889659860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11650"/>
            <a:ext cx="5486400" cy="4084638"/>
          </a:xfrm>
          <a:noFill/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C57B5FFE-523E-4384-9BC0-6B13AC6EEDD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21713"/>
            <a:ext cx="29718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1E67106-E9F9-40E7-9613-C0B2E7C8BE92}" type="slidenum">
              <a:rPr lang="en-US" altLang="en-US"/>
              <a:pPr algn="r" eaLnBrk="1" hangingPunct="1">
                <a:spcBef>
                  <a:spcPct val="0"/>
                </a:spcBef>
              </a:pPr>
              <a:t>9</a:t>
            </a:fld>
            <a:endParaRPr lang="en-US" altLang="en-US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3326A776-2025-4A63-95D5-829D48EC5E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0463" y="681038"/>
            <a:ext cx="4538662" cy="3403600"/>
          </a:xfrm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0AFF31EA-2091-4278-AA0A-5355405472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11650"/>
            <a:ext cx="5486400" cy="4084638"/>
          </a:xfrm>
          <a:noFill/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353C07BD-5652-42B5-98CF-372106F41B57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21713"/>
            <a:ext cx="29718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E51061D-65A3-4B41-B97D-500792730508}" type="slidenum">
              <a:rPr lang="en-US" altLang="en-US"/>
              <a:pPr algn="r" eaLnBrk="1" hangingPunct="1">
                <a:spcBef>
                  <a:spcPct val="0"/>
                </a:spcBef>
              </a:pPr>
              <a:t>10</a:t>
            </a:fld>
            <a:endParaRPr lang="en-US" altLang="en-US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CA6CF1D2-5EEB-45E1-B4AA-E14E356B30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0463" y="681038"/>
            <a:ext cx="4538662" cy="3403600"/>
          </a:xfrm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53CDCB57-1E93-4489-A43B-7077636C00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11650"/>
            <a:ext cx="5486400" cy="4084638"/>
          </a:xfrm>
          <a:noFill/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25F35A5D-5C54-4028-A5E0-146A09B2F73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21713"/>
            <a:ext cx="29718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E5BE1F6-6078-4C43-9435-D0AF92194FEF}" type="slidenum">
              <a:rPr lang="en-US" altLang="en-US"/>
              <a:pPr algn="r" eaLnBrk="1" hangingPunct="1">
                <a:spcBef>
                  <a:spcPct val="0"/>
                </a:spcBef>
              </a:pPr>
              <a:t>12</a:t>
            </a:fld>
            <a:endParaRPr lang="en-US" altLang="en-US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44A16B4A-A5A8-487E-A036-2E5F0EF5FFC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0463" y="681038"/>
            <a:ext cx="4538662" cy="3403600"/>
          </a:xfrm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3FDC66BD-48F0-4C77-8FA3-225C6DF278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11650"/>
            <a:ext cx="5486400" cy="4084638"/>
          </a:xfrm>
          <a:noFill/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F79959B0-D19A-4B55-B9CE-C3C671A5FAC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21713"/>
            <a:ext cx="29718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0C1DAE0-7C80-4C46-B75F-011F40E761EF}" type="slidenum">
              <a:rPr lang="en-US" altLang="en-US"/>
              <a:pPr algn="r" eaLnBrk="1" hangingPunct="1">
                <a:spcBef>
                  <a:spcPct val="0"/>
                </a:spcBef>
              </a:pPr>
              <a:t>13</a:t>
            </a:fld>
            <a:endParaRPr lang="en-US" altLang="en-US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BDC1491D-0C67-41E1-8D80-8D208F5463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0463" y="681038"/>
            <a:ext cx="4538662" cy="3403600"/>
          </a:xfrm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C982D163-D0DA-44A0-957C-882ADB28A8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11650"/>
            <a:ext cx="5486400" cy="4084638"/>
          </a:xfrm>
          <a:noFill/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">
            <a:extLst>
              <a:ext uri="{FF2B5EF4-FFF2-40B4-BE49-F238E27FC236}">
                <a16:creationId xmlns:a16="http://schemas.microsoft.com/office/drawing/2014/main" id="{2152EDDB-0E10-4734-BA79-2B4D217CEE0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1219200"/>
          </a:xfrm>
          <a:prstGeom prst="rect">
            <a:avLst/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003366"/>
              </a:solidFill>
            </a:endParaRPr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4716ED42-5F08-47D3-A428-0F2616800153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0" y="6424613"/>
            <a:ext cx="9144000" cy="457200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en-US" altLang="en-US" sz="350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Rectangle 20">
            <a:extLst>
              <a:ext uri="{FF2B5EF4-FFF2-40B4-BE49-F238E27FC236}">
                <a16:creationId xmlns:a16="http://schemas.microsoft.com/office/drawing/2014/main" id="{68DD8561-AF80-4A6E-AEC5-01F769CD230C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2057400" y="6376988"/>
            <a:ext cx="3657600" cy="45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CB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200">
                <a:solidFill>
                  <a:schemeClr val="bg1"/>
                </a:solidFill>
              </a:rPr>
              <a:t>     Copyright © 2016, 2012  Pearson Education, Inc.</a:t>
            </a:r>
          </a:p>
        </p:txBody>
      </p:sp>
      <p:pic>
        <p:nvPicPr>
          <p:cNvPr id="7" name="Picture 21" descr="Pearson_Bound_White">
            <a:extLst>
              <a:ext uri="{FF2B5EF4-FFF2-40B4-BE49-F238E27FC236}">
                <a16:creationId xmlns:a16="http://schemas.microsoft.com/office/drawing/2014/main" id="{D1F56141-B74A-49AF-BC5B-6C4525142F9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6380163"/>
            <a:ext cx="1455738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2">
            <a:extLst>
              <a:ext uri="{FF2B5EF4-FFF2-40B4-BE49-F238E27FC236}">
                <a16:creationId xmlns:a16="http://schemas.microsoft.com/office/drawing/2014/main" id="{A8E78A97-930A-4A23-8976-A865727614A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753350" y="6448425"/>
            <a:ext cx="139065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600">
                <a:solidFill>
                  <a:schemeClr val="bg1"/>
                </a:solidFill>
              </a:rPr>
              <a:t>   </a:t>
            </a:r>
            <a:r>
              <a:rPr lang="en-US" altLang="en-US" sz="1600" b="1">
                <a:solidFill>
                  <a:schemeClr val="bg1"/>
                </a:solidFill>
              </a:rPr>
              <a:t>7 -</a:t>
            </a:r>
            <a:fld id="{802B177F-38B1-497C-9BCD-759D6E4A82EB}" type="slidenum">
              <a:rPr lang="en-US" altLang="en-US" sz="1600" b="1" smtClean="0">
                <a:solidFill>
                  <a:schemeClr val="bg1"/>
                </a:solidFill>
              </a:rPr>
              <a:pPr eaLnBrk="1" hangingPunct="1">
                <a:defRPr/>
              </a:pPr>
              <a:t>‹#›</a:t>
            </a:fld>
            <a:endParaRPr lang="en-US" altLang="en-US" sz="1600" b="1">
              <a:solidFill>
                <a:schemeClr val="bg1"/>
              </a:solidFill>
            </a:endParaRPr>
          </a:p>
        </p:txBody>
      </p:sp>
      <p:pic>
        <p:nvPicPr>
          <p:cNvPr id="9" name="Picture 23" descr="Pearson_Strap_Bound_White">
            <a:extLst>
              <a:ext uri="{FF2B5EF4-FFF2-40B4-BE49-F238E27FC236}">
                <a16:creationId xmlns:a16="http://schemas.microsoft.com/office/drawing/2014/main" id="{F3C166AA-F9A1-4FB0-B7C7-FB327931337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6294438"/>
            <a:ext cx="22860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152400"/>
            <a:ext cx="7162800" cy="2127250"/>
          </a:xfrm>
        </p:spPr>
        <p:txBody>
          <a:bodyPr anchor="b"/>
          <a:lstStyle>
            <a:lvl1pPr algn="ctr">
              <a:defRPr>
                <a:solidFill>
                  <a:srgbClr val="333399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2667000"/>
            <a:ext cx="7162800" cy="2209800"/>
          </a:xfrm>
        </p:spPr>
        <p:txBody>
          <a:bodyPr/>
          <a:lstStyle>
            <a:lvl1pPr marL="0" indent="0" algn="ctr"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03163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3339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577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33339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364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3339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9624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600200"/>
            <a:ext cx="39624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70041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solidFill>
                  <a:srgbClr val="33339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3232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3339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67859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9597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2">
            <a:extLst>
              <a:ext uri="{FF2B5EF4-FFF2-40B4-BE49-F238E27FC236}">
                <a16:creationId xmlns:a16="http://schemas.microsoft.com/office/drawing/2014/main" id="{3265C5A9-F860-42E5-AE31-AD12783011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8001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1" name="Rectangle 14">
            <a:extLst>
              <a:ext uri="{FF2B5EF4-FFF2-40B4-BE49-F238E27FC236}">
                <a16:creationId xmlns:a16="http://schemas.microsoft.com/office/drawing/2014/main" id="{C098E6B0-C781-4148-9707-5B4E48BDE83C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0" y="6424613"/>
            <a:ext cx="9144000" cy="457200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en-US" altLang="en-US" sz="350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32" name="Rectangle 20">
            <a:extLst>
              <a:ext uri="{FF2B5EF4-FFF2-40B4-BE49-F238E27FC236}">
                <a16:creationId xmlns:a16="http://schemas.microsoft.com/office/drawing/2014/main" id="{EC013366-CCCD-4BD9-BE3F-995E54E49EED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2057400" y="6376988"/>
            <a:ext cx="3657600" cy="45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CB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200">
                <a:solidFill>
                  <a:schemeClr val="bg1"/>
                </a:solidFill>
              </a:rPr>
              <a:t>     Copyright © 2016, 2012  Pearson Education, Inc.</a:t>
            </a:r>
          </a:p>
        </p:txBody>
      </p:sp>
      <p:pic>
        <p:nvPicPr>
          <p:cNvPr id="1029" name="Picture 21" descr="Pearson_Bound_White">
            <a:extLst>
              <a:ext uri="{FF2B5EF4-FFF2-40B4-BE49-F238E27FC236}">
                <a16:creationId xmlns:a16="http://schemas.microsoft.com/office/drawing/2014/main" id="{98A63A62-04C9-463A-8D8A-9BA416CD330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6380163"/>
            <a:ext cx="1455738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Rectangle 22">
            <a:extLst>
              <a:ext uri="{FF2B5EF4-FFF2-40B4-BE49-F238E27FC236}">
                <a16:creationId xmlns:a16="http://schemas.microsoft.com/office/drawing/2014/main" id="{3457F8EE-287C-438D-AC24-7D90E3D54E7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753350" y="6448425"/>
            <a:ext cx="139065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600">
                <a:solidFill>
                  <a:schemeClr val="bg1"/>
                </a:solidFill>
              </a:rPr>
              <a:t>   </a:t>
            </a:r>
            <a:r>
              <a:rPr lang="en-US" altLang="en-US" sz="1600" b="1">
                <a:solidFill>
                  <a:schemeClr val="bg1"/>
                </a:solidFill>
              </a:rPr>
              <a:t>7 -</a:t>
            </a:r>
            <a:fld id="{CFCBD220-1FCC-49CF-8002-8AD5EA40D9FE}" type="slidenum">
              <a:rPr lang="en-US" altLang="en-US" sz="1600" b="1" smtClean="0">
                <a:solidFill>
                  <a:schemeClr val="bg1"/>
                </a:solidFill>
              </a:rPr>
              <a:pPr eaLnBrk="1" hangingPunct="1">
                <a:defRPr/>
              </a:pPr>
              <a:t>‹#›</a:t>
            </a:fld>
            <a:endParaRPr lang="en-US" altLang="en-US" sz="1600" b="1">
              <a:solidFill>
                <a:schemeClr val="bg1"/>
              </a:solidFill>
            </a:endParaRPr>
          </a:p>
        </p:txBody>
      </p:sp>
      <p:pic>
        <p:nvPicPr>
          <p:cNvPr id="2" name="Picture 23" descr="Pearson_Strap_Bound_White">
            <a:extLst>
              <a:ext uri="{FF2B5EF4-FFF2-40B4-BE49-F238E27FC236}">
                <a16:creationId xmlns:a16="http://schemas.microsoft.com/office/drawing/2014/main" id="{7DF7C052-2BDB-4B00-B226-B18221F9C68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6294438"/>
            <a:ext cx="22860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D40FACBF-4A35-489C-94AE-D45B328407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80772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33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3366"/>
          </a:solidFill>
          <a:latin typeface="Times New Roman" pitchFamily="-3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3366"/>
          </a:solidFill>
          <a:latin typeface="Times New Roman" pitchFamily="-3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3366"/>
          </a:solidFill>
          <a:latin typeface="Times New Roman" pitchFamily="-3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3366"/>
          </a:solidFill>
          <a:latin typeface="Times New Roman" pitchFamily="-32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3333FF"/>
          </a:solidFill>
          <a:latin typeface="Times New Roman" pitchFamily="-3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3333FF"/>
          </a:solidFill>
          <a:latin typeface="Times New Roman" pitchFamily="-3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3333FF"/>
          </a:solidFill>
          <a:latin typeface="Times New Roman" pitchFamily="-3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3333FF"/>
          </a:solidFill>
          <a:latin typeface="Times New Roman" pitchFamily="-3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CC"/>
        </a:buClr>
        <a:buSzPct val="125000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900"/>
        </a:buClr>
        <a:buSzPct val="125000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00CC"/>
        </a:buClr>
        <a:buSzPct val="125000"/>
        <a:defRPr sz="28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9900"/>
        </a:buClr>
        <a:buSzPct val="125000"/>
        <a:defRPr sz="28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00CC"/>
        </a:buClr>
        <a:buSzPct val="125000"/>
        <a:defRPr sz="28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00CC"/>
        </a:buClr>
        <a:buSzPct val="80000"/>
        <a:buFont typeface="Wingdings" pitchFamily="-32" charset="2"/>
        <a:defRPr sz="28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00CC"/>
        </a:buClr>
        <a:buSzPct val="80000"/>
        <a:buFont typeface="Wingdings" pitchFamily="-32" charset="2"/>
        <a:defRPr sz="28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00CC"/>
        </a:buClr>
        <a:buSzPct val="80000"/>
        <a:buFont typeface="Wingdings" pitchFamily="-32" charset="2"/>
        <a:defRPr sz="28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00CC"/>
        </a:buClr>
        <a:buSzPct val="80000"/>
        <a:buFont typeface="Wingdings" pitchFamily="-32" charset="2"/>
        <a:defRPr sz="2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>
            <a:extLst>
              <a:ext uri="{FF2B5EF4-FFF2-40B4-BE49-F238E27FC236}">
                <a16:creationId xmlns:a16="http://schemas.microsoft.com/office/drawing/2014/main" id="{00E7D1F6-FC7F-4CBC-81A3-FB4C958EE9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457200"/>
            <a:ext cx="3581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0000CC"/>
              </a:buClr>
              <a:buSzPct val="125000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9900"/>
              </a:buClr>
              <a:buSzPct val="125000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00CC"/>
              </a:buClr>
              <a:buSzPct val="125000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9900"/>
              </a:buClr>
              <a:buSzPct val="125000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00CC"/>
              </a:buClr>
              <a:buSzPct val="125000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SzPct val="125000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SzPct val="125000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SzPct val="125000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SzPct val="125000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</a:pPr>
            <a:r>
              <a:rPr lang="en-US" altLang="en-US" sz="6000">
                <a:solidFill>
                  <a:srgbClr val="003366"/>
                </a:solidFill>
              </a:rPr>
              <a:t>Chapter</a:t>
            </a:r>
            <a:r>
              <a:rPr lang="en-US" altLang="en-US" sz="4400">
                <a:solidFill>
                  <a:srgbClr val="003366"/>
                </a:solidFill>
              </a:rPr>
              <a:t> </a:t>
            </a:r>
            <a:r>
              <a:rPr lang="en-US" altLang="en-US" sz="6000">
                <a:solidFill>
                  <a:srgbClr val="003366"/>
                </a:solidFill>
              </a:rPr>
              <a:t>7</a:t>
            </a:r>
          </a:p>
        </p:txBody>
      </p:sp>
      <p:sp>
        <p:nvSpPr>
          <p:cNvPr id="5123" name="Rectangle 5">
            <a:extLst>
              <a:ext uri="{FF2B5EF4-FFF2-40B4-BE49-F238E27FC236}">
                <a16:creationId xmlns:a16="http://schemas.microsoft.com/office/drawing/2014/main" id="{3DF4D644-D8FC-4AEB-A869-46F7A2A12A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1752600"/>
            <a:ext cx="38862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CC"/>
              </a:buClr>
              <a:buSzPct val="125000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9900"/>
              </a:buClr>
              <a:buSzPct val="125000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00CC"/>
              </a:buClr>
              <a:buSzPct val="125000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9900"/>
              </a:buClr>
              <a:buSzPct val="125000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00CC"/>
              </a:buClr>
              <a:buSzPct val="125000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SzPct val="125000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SzPct val="125000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SzPct val="125000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SzPct val="125000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000">
                <a:solidFill>
                  <a:srgbClr val="C84700"/>
                </a:solidFill>
              </a:rPr>
              <a:t>Personal Finance: Taxes and Interest</a:t>
            </a:r>
          </a:p>
          <a:p>
            <a:pPr eaLnBrk="1" hangingPunct="1"/>
            <a:endParaRPr lang="en-US" altLang="en-US" sz="4000">
              <a:solidFill>
                <a:srgbClr val="C84700"/>
              </a:solidFill>
            </a:endParaRPr>
          </a:p>
          <a:p>
            <a:pPr eaLnBrk="1" hangingPunct="1"/>
            <a:endParaRPr lang="en-US" altLang="en-US" sz="4000">
              <a:solidFill>
                <a:srgbClr val="C84700"/>
              </a:solidFill>
            </a:endParaRPr>
          </a:p>
        </p:txBody>
      </p:sp>
      <p:pic>
        <p:nvPicPr>
          <p:cNvPr id="5124" name="Picture 13" descr="Blitzer_MathforYourWorld_co">
            <a:extLst>
              <a:ext uri="{FF2B5EF4-FFF2-40B4-BE49-F238E27FC236}">
                <a16:creationId xmlns:a16="http://schemas.microsoft.com/office/drawing/2014/main" id="{2B04ED35-11FD-4962-9D4E-AB8EB04C8A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17525"/>
            <a:ext cx="4498975" cy="550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>
            <a:extLst>
              <a:ext uri="{FF2B5EF4-FFF2-40B4-BE49-F238E27FC236}">
                <a16:creationId xmlns:a16="http://schemas.microsoft.com/office/drawing/2014/main" id="{0A49BD3D-631C-4334-BF89-696534315FF8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143000"/>
            <a:ext cx="8534400" cy="7620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altLang="en-US" sz="2400"/>
              <a:t>The table shows tax rates, standard deductions, and exemptions for the four </a:t>
            </a:r>
            <a:r>
              <a:rPr lang="en-US" altLang="en-US" sz="2400" b="1" i="1"/>
              <a:t>filing status</a:t>
            </a:r>
            <a:r>
              <a:rPr lang="en-US" altLang="en-US" sz="2400"/>
              <a:t> categories.</a:t>
            </a:r>
          </a:p>
        </p:txBody>
      </p:sp>
      <p:sp>
        <p:nvSpPr>
          <p:cNvPr id="19459" name="Rectangle 4">
            <a:extLst>
              <a:ext uri="{FF2B5EF4-FFF2-40B4-BE49-F238E27FC236}">
                <a16:creationId xmlns:a16="http://schemas.microsoft.com/office/drawing/2014/main" id="{9259DF45-D22E-400E-8BBF-3480F8CDB45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58763"/>
            <a:ext cx="8229600" cy="808037"/>
          </a:xfrm>
          <a:noFill/>
        </p:spPr>
        <p:txBody>
          <a:bodyPr/>
          <a:lstStyle/>
          <a:p>
            <a:r>
              <a:rPr lang="en-US" altLang="en-US">
                <a:solidFill>
                  <a:schemeClr val="bg1"/>
                </a:solidFill>
              </a:rPr>
              <a:t>Percent and Income Tax</a:t>
            </a:r>
          </a:p>
        </p:txBody>
      </p:sp>
      <p:pic>
        <p:nvPicPr>
          <p:cNvPr id="19460" name="Picture 6" descr="444_Table_07_01">
            <a:extLst>
              <a:ext uri="{FF2B5EF4-FFF2-40B4-BE49-F238E27FC236}">
                <a16:creationId xmlns:a16="http://schemas.microsoft.com/office/drawing/2014/main" id="{999825E7-A88E-4172-A718-D2093845D6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39925"/>
            <a:ext cx="8153400" cy="438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7456927-39C0-4217-A41F-B61CEB1EA0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5754"/>
            <a:ext cx="9144000" cy="5146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313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>
            <a:extLst>
              <a:ext uri="{FF2B5EF4-FFF2-40B4-BE49-F238E27FC236}">
                <a16:creationId xmlns:a16="http://schemas.microsoft.com/office/drawing/2014/main" id="{FBACF442-BC36-4E4F-8781-0C9E4562474F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189038"/>
            <a:ext cx="4419600" cy="4830762"/>
          </a:xfrm>
        </p:spPr>
        <p:txBody>
          <a:bodyPr/>
          <a:lstStyle/>
          <a:p>
            <a:r>
              <a:rPr lang="en-US" altLang="en-US"/>
              <a:t>	Calculate the federal income tax owed by a single woman with no dependents whose gross income, adjustments, deductions, and credits are given. Use the marginal tax rates from the table.</a:t>
            </a:r>
          </a:p>
        </p:txBody>
      </p:sp>
      <p:sp>
        <p:nvSpPr>
          <p:cNvPr id="21507" name="Rectangle 4">
            <a:extLst>
              <a:ext uri="{FF2B5EF4-FFF2-40B4-BE49-F238E27FC236}">
                <a16:creationId xmlns:a16="http://schemas.microsoft.com/office/drawing/2014/main" id="{84DA4895-6004-4736-A627-692821CCE6A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304800"/>
            <a:ext cx="8458200" cy="685800"/>
          </a:xfrm>
          <a:noFill/>
        </p:spPr>
        <p:txBody>
          <a:bodyPr/>
          <a:lstStyle/>
          <a:p>
            <a:r>
              <a:rPr lang="en-US" altLang="en-US">
                <a:solidFill>
                  <a:schemeClr val="bg1"/>
                </a:solidFill>
              </a:rPr>
              <a:t>Example 2: Computing Federal Income Tax</a:t>
            </a:r>
          </a:p>
        </p:txBody>
      </p:sp>
      <p:pic>
        <p:nvPicPr>
          <p:cNvPr id="21508" name="Picture 7" descr="444_orange_box">
            <a:extLst>
              <a:ext uri="{FF2B5EF4-FFF2-40B4-BE49-F238E27FC236}">
                <a16:creationId xmlns:a16="http://schemas.microsoft.com/office/drawing/2014/main" id="{512A1D86-B22F-4B49-8208-2FDCC64E7A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900" y="1371600"/>
            <a:ext cx="33655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>
            <a:extLst>
              <a:ext uri="{FF2B5EF4-FFF2-40B4-BE49-F238E27FC236}">
                <a16:creationId xmlns:a16="http://schemas.microsoft.com/office/drawing/2014/main" id="{E877DCFD-223F-4456-9E0A-CA68473C87EB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371600"/>
            <a:ext cx="8077200" cy="4530725"/>
          </a:xfrm>
        </p:spPr>
        <p:txBody>
          <a:bodyPr/>
          <a:lstStyle/>
          <a:p>
            <a:r>
              <a:rPr lang="en-US" altLang="en-US" b="1" dirty="0"/>
              <a:t>Step 1. Determine the adjusted gross income.</a:t>
            </a:r>
            <a:r>
              <a:rPr lang="en-US" altLang="en-US" dirty="0"/>
              <a:t> </a:t>
            </a:r>
            <a:endParaRPr lang="en-US" altLang="en-US" b="1" dirty="0"/>
          </a:p>
          <a:p>
            <a:r>
              <a:rPr lang="en-US" altLang="en-US" dirty="0"/>
              <a:t>Adjusted gross income = Gross income – Adjustments</a:t>
            </a:r>
          </a:p>
          <a:p>
            <a:r>
              <a:rPr lang="en-US" altLang="en-US" dirty="0"/>
              <a:t>                                      = $62,000 </a:t>
            </a:r>
            <a:r>
              <a:rPr lang="en-US" altLang="en-US" dirty="0">
                <a:sym typeface="Symbol" panose="05050102010706020507" pitchFamily="18" charset="2"/>
              </a:rPr>
              <a:t></a:t>
            </a:r>
            <a:r>
              <a:rPr lang="en-US" altLang="en-US" dirty="0"/>
              <a:t> $4000</a:t>
            </a:r>
          </a:p>
          <a:p>
            <a:r>
              <a:rPr lang="en-US" altLang="en-US" dirty="0"/>
              <a:t>                                      = $58,000</a:t>
            </a:r>
          </a:p>
        </p:txBody>
      </p:sp>
      <p:sp>
        <p:nvSpPr>
          <p:cNvPr id="23555" name="Rectangle 4">
            <a:extLst>
              <a:ext uri="{FF2B5EF4-FFF2-40B4-BE49-F238E27FC236}">
                <a16:creationId xmlns:a16="http://schemas.microsoft.com/office/drawing/2014/main" id="{C096DA99-E623-4ECB-A122-BAFD7EF078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28600"/>
            <a:ext cx="8458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0000CC"/>
              </a:buClr>
              <a:buSzPct val="125000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9900"/>
              </a:buClr>
              <a:buSzPct val="125000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00CC"/>
              </a:buClr>
              <a:buSzPct val="125000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9900"/>
              </a:buClr>
              <a:buSzPct val="125000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00CC"/>
              </a:buClr>
              <a:buSzPct val="125000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SzPct val="125000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SzPct val="125000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SzPct val="125000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SzPct val="125000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</a:pPr>
            <a:r>
              <a:rPr lang="en-US" altLang="en-US" sz="3600">
                <a:solidFill>
                  <a:schemeClr val="bg1"/>
                </a:solidFill>
              </a:rPr>
              <a:t>Example 2: Computing Federal Income Tax continued</a:t>
            </a:r>
          </a:p>
        </p:txBody>
      </p:sp>
      <p:pic>
        <p:nvPicPr>
          <p:cNvPr id="4" name="Picture 7" descr="444_orange_box">
            <a:extLst>
              <a:ext uri="{FF2B5EF4-FFF2-40B4-BE49-F238E27FC236}">
                <a16:creationId xmlns:a16="http://schemas.microsoft.com/office/drawing/2014/main" id="{8B5B0131-32ED-4595-9AF2-BC40F629FF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43" y="2362200"/>
            <a:ext cx="2831294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>
            <a:extLst>
              <a:ext uri="{FF2B5EF4-FFF2-40B4-BE49-F238E27FC236}">
                <a16:creationId xmlns:a16="http://schemas.microsoft.com/office/drawing/2014/main" id="{E6CCFB03-B50C-40A4-BC0B-07D89A01C718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189038"/>
            <a:ext cx="8458200" cy="4983162"/>
          </a:xfrm>
        </p:spPr>
        <p:txBody>
          <a:bodyPr/>
          <a:lstStyle/>
          <a:p>
            <a:pPr marL="0" indent="0"/>
            <a:r>
              <a:rPr lang="en-US" altLang="en-US" sz="2400" b="1"/>
              <a:t>Step 2. Determine taxable income.</a:t>
            </a:r>
          </a:p>
          <a:p>
            <a:pPr marL="0" indent="0"/>
            <a:endParaRPr lang="en-US" altLang="en-US" sz="2400" b="1"/>
          </a:p>
          <a:p>
            <a:pPr marL="0" indent="0"/>
            <a:endParaRPr lang="en-US" altLang="en-US" sz="2400" b="1"/>
          </a:p>
          <a:p>
            <a:pPr marL="0" indent="0"/>
            <a:endParaRPr lang="en-US" altLang="en-US" sz="2400" b="1"/>
          </a:p>
          <a:p>
            <a:pPr marL="0" indent="0"/>
            <a:endParaRPr lang="en-US" altLang="en-US" sz="2400" b="1"/>
          </a:p>
          <a:p>
            <a:pPr marL="0" indent="0"/>
            <a:endParaRPr lang="en-US" altLang="en-US" sz="2400" b="1"/>
          </a:p>
          <a:p>
            <a:pPr marL="0" indent="0"/>
            <a:endParaRPr lang="en-US" altLang="en-US" sz="2400" b="1"/>
          </a:p>
          <a:p>
            <a:pPr marL="0" indent="0"/>
            <a:endParaRPr lang="en-US" altLang="en-US" sz="2400" b="1"/>
          </a:p>
          <a:p>
            <a:pPr marL="0" indent="0"/>
            <a:endParaRPr lang="en-US" altLang="en-US" sz="2000"/>
          </a:p>
          <a:p>
            <a:pPr marL="0" indent="0"/>
            <a:r>
              <a:rPr lang="en-US" altLang="en-US" sz="2000"/>
              <a:t>	</a:t>
            </a:r>
          </a:p>
          <a:p>
            <a:pPr marL="0" indent="0"/>
            <a:endParaRPr lang="en-US" altLang="en-US" sz="2000"/>
          </a:p>
          <a:p>
            <a:pPr marL="0" indent="0"/>
            <a:r>
              <a:rPr lang="en-US" altLang="en-US" sz="2000"/>
              <a:t>We substitute $12,100 for deductions in the formula for taxable income.</a:t>
            </a:r>
            <a:endParaRPr lang="en-US" altLang="en-US" sz="2400"/>
          </a:p>
        </p:txBody>
      </p:sp>
      <p:pic>
        <p:nvPicPr>
          <p:cNvPr id="25603" name="Picture 6" descr="444_EX_02_sol_01">
            <a:extLst>
              <a:ext uri="{FF2B5EF4-FFF2-40B4-BE49-F238E27FC236}">
                <a16:creationId xmlns:a16="http://schemas.microsoft.com/office/drawing/2014/main" id="{00B6617A-F814-4109-A45B-9A0C2D87B2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52600"/>
            <a:ext cx="7239000" cy="409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Rectangle 4">
            <a:extLst>
              <a:ext uri="{FF2B5EF4-FFF2-40B4-BE49-F238E27FC236}">
                <a16:creationId xmlns:a16="http://schemas.microsoft.com/office/drawing/2014/main" id="{D279A3AE-6AC2-4F88-96D6-5CE9385D86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28600"/>
            <a:ext cx="8458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0000CC"/>
              </a:buClr>
              <a:buSzPct val="125000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9900"/>
              </a:buClr>
              <a:buSzPct val="125000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00CC"/>
              </a:buClr>
              <a:buSzPct val="125000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9900"/>
              </a:buClr>
              <a:buSzPct val="125000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00CC"/>
              </a:buClr>
              <a:buSzPct val="125000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SzPct val="125000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SzPct val="125000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SzPct val="125000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SzPct val="125000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</a:pPr>
            <a:r>
              <a:rPr lang="en-US" altLang="en-US" sz="3600">
                <a:solidFill>
                  <a:schemeClr val="bg1"/>
                </a:solidFill>
              </a:rPr>
              <a:t>Example 2: Computing Federal Income Tax continued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9" name="Rectangle 3">
            <a:extLst>
              <a:ext uri="{FF2B5EF4-FFF2-40B4-BE49-F238E27FC236}">
                <a16:creationId xmlns:a16="http://schemas.microsoft.com/office/drawing/2014/main" id="{CB256323-9AAB-4F88-8A23-E58B8039BD29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000" dirty="0"/>
              <a:t>Taxable income = Adjusted gross income – (Exemptions + Deductions)</a:t>
            </a:r>
          </a:p>
          <a:p>
            <a:pPr>
              <a:defRPr/>
            </a:pPr>
            <a:r>
              <a:rPr lang="en-US" altLang="en-US" sz="1800" dirty="0"/>
              <a:t>                             = </a:t>
            </a:r>
            <a:r>
              <a:rPr lang="en-US" altLang="en-US" sz="2400" dirty="0"/>
              <a:t>$58,000 – ($3800 + $12,100)</a:t>
            </a:r>
          </a:p>
          <a:p>
            <a:pPr>
              <a:defRPr/>
            </a:pPr>
            <a:r>
              <a:rPr lang="en-US" altLang="en-US" sz="2400" dirty="0"/>
              <a:t>                      = $58,000 – $15,900</a:t>
            </a:r>
          </a:p>
          <a:p>
            <a:pPr>
              <a:defRPr/>
            </a:pPr>
            <a:r>
              <a:rPr lang="en-US" altLang="en-US" sz="2400" dirty="0"/>
              <a:t>                      = $42,100</a:t>
            </a:r>
          </a:p>
          <a:p>
            <a:pPr>
              <a:defRPr/>
            </a:pPr>
            <a:r>
              <a:rPr lang="en-US" altLang="en-US" sz="2400" b="1" dirty="0"/>
              <a:t>Step 3. Determine the income tax.</a:t>
            </a:r>
            <a:endParaRPr lang="en-US" altLang="en-US" sz="2400" dirty="0"/>
          </a:p>
          <a:p>
            <a:pPr>
              <a:defRPr/>
            </a:pPr>
            <a:r>
              <a:rPr lang="en-US" altLang="en-US" sz="2400" dirty="0"/>
              <a:t>Income tax = Tax computation – Tax credits</a:t>
            </a:r>
          </a:p>
          <a:p>
            <a:pPr>
              <a:defRPr/>
            </a:pPr>
            <a:r>
              <a:rPr lang="en-US" altLang="en-US" sz="2400" dirty="0"/>
              <a:t>                   = Tax Computation </a:t>
            </a:r>
            <a:r>
              <a:rPr lang="en-US" altLang="en-US" sz="2400" dirty="0">
                <a:sym typeface="Symbol" panose="05050102010706020507" pitchFamily="18" charset="2"/>
              </a:rPr>
              <a:t></a:t>
            </a:r>
            <a:r>
              <a:rPr lang="en-US" altLang="en-US" sz="2400" dirty="0"/>
              <a:t> $500</a:t>
            </a:r>
          </a:p>
          <a:p>
            <a:pPr marL="0" indent="0">
              <a:defRPr/>
            </a:pPr>
            <a:r>
              <a:rPr lang="en-US" altLang="en-US" sz="2400" dirty="0"/>
              <a:t>Since the single woman taxable income is $42,100 she falls in the tax bracket of 25%. </a:t>
            </a:r>
            <a:endParaRPr lang="en-US" altLang="en-US" sz="2400" b="1" dirty="0"/>
          </a:p>
        </p:txBody>
      </p:sp>
      <p:sp>
        <p:nvSpPr>
          <p:cNvPr id="27651" name="Rectangle 4">
            <a:extLst>
              <a:ext uri="{FF2B5EF4-FFF2-40B4-BE49-F238E27FC236}">
                <a16:creationId xmlns:a16="http://schemas.microsoft.com/office/drawing/2014/main" id="{246ADDBC-ECEC-4CFD-A638-0F52648DAD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28600"/>
            <a:ext cx="8458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0000CC"/>
              </a:buClr>
              <a:buSzPct val="125000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9900"/>
              </a:buClr>
              <a:buSzPct val="125000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00CC"/>
              </a:buClr>
              <a:buSzPct val="125000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9900"/>
              </a:buClr>
              <a:buSzPct val="125000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00CC"/>
              </a:buClr>
              <a:buSzPct val="125000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SzPct val="125000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SzPct val="125000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SzPct val="125000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SzPct val="125000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</a:pPr>
            <a:r>
              <a:rPr lang="en-US" altLang="en-US" sz="3600">
                <a:solidFill>
                  <a:schemeClr val="bg1"/>
                </a:solidFill>
              </a:rPr>
              <a:t>Example 2: Computing Federal Income Tax continued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>
            <a:extLst>
              <a:ext uri="{FF2B5EF4-FFF2-40B4-BE49-F238E27FC236}">
                <a16:creationId xmlns:a16="http://schemas.microsoft.com/office/drawing/2014/main" id="{74A34CAA-01AD-4CD7-807F-BAD94CDD1ADC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143000"/>
            <a:ext cx="8229600" cy="4830763"/>
          </a:xfrm>
        </p:spPr>
        <p:txBody>
          <a:bodyPr/>
          <a:lstStyle/>
          <a:p>
            <a:pPr>
              <a:defRPr/>
            </a:pPr>
            <a:r>
              <a:rPr lang="en-US" altLang="en-US" sz="2400" dirty="0"/>
              <a:t>This means that she owes:</a:t>
            </a:r>
          </a:p>
          <a:p>
            <a:pPr>
              <a:buFontTx/>
              <a:buChar char="•"/>
              <a:defRPr/>
            </a:pPr>
            <a:endParaRPr lang="en-US" altLang="en-US" sz="2400" dirty="0"/>
          </a:p>
          <a:p>
            <a:pPr marL="0" indent="0">
              <a:defRPr/>
            </a:pPr>
            <a:r>
              <a:rPr lang="en-US" altLang="en-US" sz="2400" dirty="0"/>
              <a:t>10% on the first $8700 of her taxable income, 15% on her taxable income between $8701 to $35,350, inclusive, and 25% on her taxable income above $35,350.</a:t>
            </a:r>
            <a:endParaRPr lang="en-US" altLang="en-US" sz="2400" b="1" dirty="0"/>
          </a:p>
          <a:p>
            <a:pPr>
              <a:defRPr/>
            </a:pPr>
            <a:endParaRPr lang="en-US" altLang="en-US" sz="2400" dirty="0"/>
          </a:p>
        </p:txBody>
      </p:sp>
      <p:sp>
        <p:nvSpPr>
          <p:cNvPr id="29699" name="Rectangle 4">
            <a:extLst>
              <a:ext uri="{FF2B5EF4-FFF2-40B4-BE49-F238E27FC236}">
                <a16:creationId xmlns:a16="http://schemas.microsoft.com/office/drawing/2014/main" id="{4ED8B9EA-C98F-46A1-8BA9-EC79A78264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28600"/>
            <a:ext cx="8458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0000CC"/>
              </a:buClr>
              <a:buSzPct val="125000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9900"/>
              </a:buClr>
              <a:buSzPct val="125000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00CC"/>
              </a:buClr>
              <a:buSzPct val="125000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9900"/>
              </a:buClr>
              <a:buSzPct val="125000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00CC"/>
              </a:buClr>
              <a:buSzPct val="125000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SzPct val="125000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SzPct val="125000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SzPct val="125000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SzPct val="125000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</a:pPr>
            <a:r>
              <a:rPr lang="en-US" altLang="en-US" sz="3600">
                <a:solidFill>
                  <a:schemeClr val="bg1"/>
                </a:solidFill>
              </a:rPr>
              <a:t>Example 2: Computing Federal Income Tax continued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>
            <a:extLst>
              <a:ext uri="{FF2B5EF4-FFF2-40B4-BE49-F238E27FC236}">
                <a16:creationId xmlns:a16="http://schemas.microsoft.com/office/drawing/2014/main" id="{4E4D9A43-5501-41E9-A557-6A94F5DFCB3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371600"/>
            <a:ext cx="8763000" cy="2697163"/>
          </a:xfrm>
        </p:spPr>
        <p:txBody>
          <a:bodyPr/>
          <a:lstStyle/>
          <a:p>
            <a:pPr>
              <a:defRPr/>
            </a:pPr>
            <a:r>
              <a:rPr lang="en-US" altLang="en-US" sz="2000" dirty="0"/>
              <a:t>= 0.10 </a:t>
            </a:r>
            <a:r>
              <a:rPr lang="en-US" altLang="en-US" sz="2000" dirty="0">
                <a:sym typeface="Symbol" panose="05050102010706020507" pitchFamily="18" charset="2"/>
              </a:rPr>
              <a:t></a:t>
            </a:r>
            <a:r>
              <a:rPr lang="en-US" altLang="en-US" sz="2000" dirty="0"/>
              <a:t> $8700 + 0.15 </a:t>
            </a:r>
            <a:r>
              <a:rPr lang="en-US" altLang="en-US" sz="2000" dirty="0">
                <a:sym typeface="Symbol" panose="05050102010706020507" pitchFamily="18" charset="2"/>
              </a:rPr>
              <a:t></a:t>
            </a:r>
            <a:r>
              <a:rPr lang="en-US" altLang="en-US" sz="2000" dirty="0"/>
              <a:t> ($35,350 </a:t>
            </a:r>
            <a:r>
              <a:rPr lang="en-US" altLang="en-US" sz="2000" dirty="0">
                <a:sym typeface="Symbol" panose="05050102010706020507" pitchFamily="18" charset="2"/>
              </a:rPr>
              <a:t></a:t>
            </a:r>
            <a:r>
              <a:rPr lang="en-US" altLang="en-US" sz="2000" dirty="0"/>
              <a:t> $8700) + 0.25 </a:t>
            </a:r>
            <a:r>
              <a:rPr lang="en-US" altLang="en-US" sz="2000" dirty="0">
                <a:sym typeface="Symbol" panose="05050102010706020507" pitchFamily="18" charset="2"/>
              </a:rPr>
              <a:t></a:t>
            </a:r>
            <a:r>
              <a:rPr lang="en-US" altLang="en-US" sz="2000" dirty="0"/>
              <a:t> ($42,100 </a:t>
            </a:r>
            <a:r>
              <a:rPr lang="en-US" altLang="en-US" sz="2000" dirty="0">
                <a:sym typeface="Symbol" panose="05050102010706020507" pitchFamily="18" charset="2"/>
              </a:rPr>
              <a:t> </a:t>
            </a:r>
            <a:r>
              <a:rPr lang="en-US" altLang="en-US" sz="2000" dirty="0"/>
              <a:t> $35,350) </a:t>
            </a:r>
          </a:p>
          <a:p>
            <a:pPr>
              <a:defRPr/>
            </a:pPr>
            <a:r>
              <a:rPr lang="en-US" altLang="en-US" dirty="0"/>
              <a:t>= 0.10 </a:t>
            </a:r>
            <a:r>
              <a:rPr lang="en-US" altLang="en-US" dirty="0">
                <a:sym typeface="Symbol" panose="05050102010706020507" pitchFamily="18" charset="2"/>
              </a:rPr>
              <a:t></a:t>
            </a:r>
            <a:r>
              <a:rPr lang="en-US" altLang="en-US" dirty="0"/>
              <a:t> $8700 + 0.15 </a:t>
            </a:r>
            <a:r>
              <a:rPr lang="en-US" altLang="en-US" dirty="0">
                <a:sym typeface="Symbol" panose="05050102010706020507" pitchFamily="18" charset="2"/>
              </a:rPr>
              <a:t></a:t>
            </a:r>
            <a:r>
              <a:rPr lang="en-US" altLang="en-US" dirty="0"/>
              <a:t> ($26,650) + 0.25 </a:t>
            </a:r>
            <a:r>
              <a:rPr lang="en-US" altLang="en-US" dirty="0">
                <a:sym typeface="Symbol" panose="05050102010706020507" pitchFamily="18" charset="2"/>
              </a:rPr>
              <a:t></a:t>
            </a:r>
            <a:r>
              <a:rPr lang="en-US" altLang="en-US" dirty="0"/>
              <a:t> $6750 </a:t>
            </a:r>
          </a:p>
          <a:p>
            <a:pPr>
              <a:defRPr/>
            </a:pPr>
            <a:r>
              <a:rPr lang="en-US" altLang="en-US" dirty="0"/>
              <a:t>= $870.00 + $3997.50 + $1687.50</a:t>
            </a:r>
          </a:p>
          <a:p>
            <a:pPr>
              <a:defRPr/>
            </a:pPr>
            <a:r>
              <a:rPr lang="en-US" altLang="en-US" dirty="0"/>
              <a:t>= $6555.00</a:t>
            </a:r>
          </a:p>
          <a:p>
            <a:pPr marL="0" indent="0">
              <a:defRPr/>
            </a:pPr>
            <a:r>
              <a:rPr lang="en-US" altLang="en-US" dirty="0"/>
              <a:t>We substitute $6555.00 for the tax computation in the formula for income tax.</a:t>
            </a:r>
          </a:p>
          <a:p>
            <a:pPr>
              <a:defRPr/>
            </a:pPr>
            <a:r>
              <a:rPr lang="en-US" altLang="en-US" dirty="0"/>
              <a:t>Income tax = Tax computation – Tax credits</a:t>
            </a:r>
          </a:p>
          <a:p>
            <a:pPr>
              <a:defRPr/>
            </a:pPr>
            <a:r>
              <a:rPr lang="en-US" altLang="en-US" dirty="0"/>
              <a:t>                   = $6555.00 </a:t>
            </a:r>
            <a:r>
              <a:rPr lang="en-US" altLang="en-US" dirty="0">
                <a:sym typeface="Symbol" panose="05050102010706020507" pitchFamily="18" charset="2"/>
              </a:rPr>
              <a:t></a:t>
            </a:r>
            <a:r>
              <a:rPr lang="en-US" altLang="en-US" dirty="0"/>
              <a:t> $500</a:t>
            </a:r>
          </a:p>
          <a:p>
            <a:pPr>
              <a:defRPr/>
            </a:pPr>
            <a:r>
              <a:rPr lang="en-US" altLang="en-US" dirty="0"/>
              <a:t>                   = $6055.00</a:t>
            </a:r>
          </a:p>
          <a:p>
            <a:pPr>
              <a:defRPr/>
            </a:pPr>
            <a:r>
              <a:rPr lang="en-US" altLang="en-US" dirty="0"/>
              <a:t>Thus, the income tax owed is $6055.00.</a:t>
            </a:r>
          </a:p>
        </p:txBody>
      </p:sp>
      <p:sp>
        <p:nvSpPr>
          <p:cNvPr id="31747" name="Rectangle 4">
            <a:extLst>
              <a:ext uri="{FF2B5EF4-FFF2-40B4-BE49-F238E27FC236}">
                <a16:creationId xmlns:a16="http://schemas.microsoft.com/office/drawing/2014/main" id="{51DDB7FB-7221-4029-B30A-7774A35469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28600"/>
            <a:ext cx="8458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0000CC"/>
              </a:buClr>
              <a:buSzPct val="125000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9900"/>
              </a:buClr>
              <a:buSzPct val="125000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00CC"/>
              </a:buClr>
              <a:buSzPct val="125000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9900"/>
              </a:buClr>
              <a:buSzPct val="125000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00CC"/>
              </a:buClr>
              <a:buSzPct val="125000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SzPct val="125000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SzPct val="125000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SzPct val="125000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SzPct val="125000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</a:pPr>
            <a:r>
              <a:rPr lang="en-US" altLang="en-US" sz="3600">
                <a:solidFill>
                  <a:schemeClr val="bg1"/>
                </a:solidFill>
              </a:rPr>
              <a:t>Example 2: Computing Federal Income Tax continued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3613D-E98E-46AB-A2ED-F1BC96FA2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55575"/>
            <a:ext cx="8001000" cy="1143000"/>
          </a:xfrm>
        </p:spPr>
        <p:txBody>
          <a:bodyPr/>
          <a:lstStyle/>
          <a:p>
            <a:r>
              <a:rPr lang="en-US" sz="6000" dirty="0"/>
              <a:t>END OF DAY #1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5FB22E-5D10-4F46-9D80-CA2CEAC29A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447800"/>
            <a:ext cx="8077200" cy="4530725"/>
          </a:xfrm>
        </p:spPr>
        <p:txBody>
          <a:bodyPr/>
          <a:lstStyle/>
          <a:p>
            <a:r>
              <a:rPr lang="en-US" sz="4000" dirty="0" err="1"/>
              <a:t>MyMathLab</a:t>
            </a:r>
            <a:r>
              <a:rPr lang="en-US" sz="4000" dirty="0"/>
              <a:t>: 7.2 Income Tax</a:t>
            </a:r>
          </a:p>
          <a:p>
            <a:endParaRPr lang="en-US" sz="4000" dirty="0"/>
          </a:p>
          <a:p>
            <a:r>
              <a:rPr lang="en-US" sz="4000" dirty="0"/>
              <a:t>Use Your </a:t>
            </a:r>
            <a:r>
              <a:rPr lang="en-US" sz="4000"/>
              <a:t>Resorces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0398128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C7B38716-F52B-4302-A762-55C800116947}"/>
              </a:ext>
            </a:extLst>
          </p:cNvPr>
          <p:cNvGrpSpPr/>
          <p:nvPr/>
        </p:nvGrpSpPr>
        <p:grpSpPr>
          <a:xfrm>
            <a:off x="533400" y="-18757"/>
            <a:ext cx="8077200" cy="6400800"/>
            <a:chOff x="533400" y="228600"/>
            <a:chExt cx="4744476" cy="386715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286DE5F-F7C6-4ADE-A63B-6CFA0D924EC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3400" y="228600"/>
              <a:ext cx="4733925" cy="1762125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25B0F81-629A-4D6F-8D62-29079BED05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2526" y="1990725"/>
              <a:ext cx="4705350" cy="21050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01476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4BADE431-E84C-47CB-B119-1C645DFFA49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0"/>
            <a:ext cx="8229600" cy="533400"/>
          </a:xfrm>
        </p:spPr>
        <p:txBody>
          <a:bodyPr/>
          <a:lstStyle/>
          <a:p>
            <a:pPr algn="ctr" eaLnBrk="1" hangingPunct="1"/>
            <a:r>
              <a:rPr lang="en-US" altLang="en-US" sz="6000">
                <a:latin typeface="Arial Black" panose="020B0A04020102020204" pitchFamily="34" charset="0"/>
              </a:rPr>
              <a:t>7.2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BF6D70A3-84E7-42ED-BC2B-403A199C46C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752600"/>
            <a:ext cx="8077200" cy="3932238"/>
          </a:xfrm>
        </p:spPr>
        <p:txBody>
          <a:bodyPr/>
          <a:lstStyle/>
          <a:p>
            <a:pPr marL="609600" indent="-609600" algn="ctr" eaLnBrk="1" hangingPunct="1">
              <a:buFontTx/>
              <a:buChar char="•"/>
            </a:pPr>
            <a:endParaRPr lang="en-US" altLang="en-US" sz="4000">
              <a:solidFill>
                <a:srgbClr val="C84700"/>
              </a:solidFill>
            </a:endParaRPr>
          </a:p>
          <a:p>
            <a:pPr marL="609600" indent="-609600" algn="ctr" eaLnBrk="1" hangingPunct="1"/>
            <a:r>
              <a:rPr lang="en-US" altLang="en-US" sz="4000">
                <a:solidFill>
                  <a:srgbClr val="C84700"/>
                </a:solidFill>
              </a:rPr>
              <a:t>Income Tax</a:t>
            </a:r>
          </a:p>
          <a:p>
            <a:pPr marL="609600" indent="-609600" algn="ctr" eaLnBrk="1" hangingPunct="1"/>
            <a:endParaRPr lang="en-US" altLang="en-US" sz="4000">
              <a:solidFill>
                <a:srgbClr val="C84700"/>
              </a:solidFill>
            </a:endParaRPr>
          </a:p>
          <a:p>
            <a:pPr marL="609600" indent="-609600" algn="ctr" eaLnBrk="1" hangingPunct="1"/>
            <a:endParaRPr lang="en-US" altLang="en-US" sz="4000">
              <a:solidFill>
                <a:srgbClr val="C847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DA0DA848-362C-4944-ADD1-05F2C2A41BA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304800"/>
            <a:ext cx="8229600" cy="685800"/>
          </a:xfrm>
        </p:spPr>
        <p:txBody>
          <a:bodyPr/>
          <a:lstStyle/>
          <a:p>
            <a:r>
              <a:rPr lang="en-US" altLang="en-US">
                <a:solidFill>
                  <a:schemeClr val="bg1"/>
                </a:solidFill>
              </a:rPr>
              <a:t>Social Security and Medicare (FICA)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A2ED7C77-75E7-4383-AB0F-30D0B5E8DE66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457200" indent="-457200"/>
            <a:r>
              <a:rPr lang="en-US" altLang="en-US"/>
              <a:t>The 2012 FICA Employee tax rates were as follows:</a:t>
            </a:r>
          </a:p>
          <a:p>
            <a:pPr marL="457200" indent="-457200"/>
            <a:endParaRPr lang="en-US" altLang="en-US"/>
          </a:p>
          <a:p>
            <a:pPr marL="457200" indent="-457200"/>
            <a:r>
              <a:rPr lang="en-US" altLang="en-US"/>
              <a:t>5.65% on the first $110,000 from wages and tips.</a:t>
            </a:r>
          </a:p>
          <a:p>
            <a:pPr marL="457200" indent="-457200"/>
            <a:r>
              <a:rPr lang="en-US" altLang="en-US"/>
              <a:t>1.45% on income in excess for $110,000</a:t>
            </a:r>
          </a:p>
          <a:p>
            <a:pPr marL="457200" indent="-457200">
              <a:buFontTx/>
              <a:buAutoNum type="arabicPeriod"/>
            </a:pPr>
            <a:endParaRPr lang="en-US" alt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>
            <a:extLst>
              <a:ext uri="{FF2B5EF4-FFF2-40B4-BE49-F238E27FC236}">
                <a16:creationId xmlns:a16="http://schemas.microsoft.com/office/drawing/2014/main" id="{171BE52E-5103-44BB-8478-1053E93D4927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19200"/>
            <a:ext cx="8458200" cy="1905000"/>
          </a:xfrm>
        </p:spPr>
        <p:txBody>
          <a:bodyPr/>
          <a:lstStyle/>
          <a:p>
            <a:pPr marL="0" indent="0"/>
            <a:r>
              <a:rPr lang="en-US" altLang="en-US" sz="2400" dirty="0"/>
              <a:t>If you are not self-employed and earn $150,000, what are your FICA taxes?</a:t>
            </a:r>
          </a:p>
          <a:p>
            <a:pPr marL="0" indent="0"/>
            <a:endParaRPr lang="en-US" altLang="en-US" sz="2400" dirty="0"/>
          </a:p>
          <a:p>
            <a:pPr marL="0" indent="0"/>
            <a:endParaRPr lang="en-US" altLang="en-US" sz="2400" dirty="0"/>
          </a:p>
        </p:txBody>
      </p:sp>
      <p:sp>
        <p:nvSpPr>
          <p:cNvPr id="35843" name="Rectangle 4">
            <a:extLst>
              <a:ext uri="{FF2B5EF4-FFF2-40B4-BE49-F238E27FC236}">
                <a16:creationId xmlns:a16="http://schemas.microsoft.com/office/drawing/2014/main" id="{59015B7C-086E-471D-8603-352E792D1B9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304800"/>
            <a:ext cx="8229600" cy="685800"/>
          </a:xfrm>
          <a:noFill/>
        </p:spPr>
        <p:txBody>
          <a:bodyPr/>
          <a:lstStyle/>
          <a:p>
            <a:r>
              <a:rPr lang="en-US" altLang="en-US">
                <a:solidFill>
                  <a:schemeClr val="bg1"/>
                </a:solidFill>
              </a:rPr>
              <a:t>Example 3: Computing FICA Tax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>
            <a:extLst>
              <a:ext uri="{FF2B5EF4-FFF2-40B4-BE49-F238E27FC236}">
                <a16:creationId xmlns:a16="http://schemas.microsoft.com/office/drawing/2014/main" id="{171BE52E-5103-44BB-8478-1053E93D4927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19200"/>
            <a:ext cx="8458200" cy="1905000"/>
          </a:xfrm>
        </p:spPr>
        <p:txBody>
          <a:bodyPr/>
          <a:lstStyle/>
          <a:p>
            <a:pPr marL="0" indent="0"/>
            <a:r>
              <a:rPr lang="en-US" altLang="en-US" sz="2400"/>
              <a:t>If you are not self-employed and earn $150,000, what are your FICA taxes?</a:t>
            </a:r>
          </a:p>
          <a:p>
            <a:pPr marL="0" indent="0"/>
            <a:endParaRPr lang="en-US" altLang="en-US" sz="2400"/>
          </a:p>
          <a:p>
            <a:pPr marL="0" indent="0"/>
            <a:r>
              <a:rPr lang="en-US" altLang="en-US" sz="2400"/>
              <a:t>The tax rates are 5.65% on the first $110,000 of income and 1.45% on income in excess for $110,000.</a:t>
            </a:r>
          </a:p>
          <a:p>
            <a:pPr marL="0" indent="0"/>
            <a:endParaRPr lang="en-US" altLang="en-US" sz="2400"/>
          </a:p>
        </p:txBody>
      </p:sp>
      <p:sp>
        <p:nvSpPr>
          <p:cNvPr id="35843" name="Rectangle 4">
            <a:extLst>
              <a:ext uri="{FF2B5EF4-FFF2-40B4-BE49-F238E27FC236}">
                <a16:creationId xmlns:a16="http://schemas.microsoft.com/office/drawing/2014/main" id="{59015B7C-086E-471D-8603-352E792D1B9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304800"/>
            <a:ext cx="8229600" cy="685800"/>
          </a:xfrm>
          <a:noFill/>
        </p:spPr>
        <p:txBody>
          <a:bodyPr/>
          <a:lstStyle/>
          <a:p>
            <a:r>
              <a:rPr lang="en-US" altLang="en-US">
                <a:solidFill>
                  <a:schemeClr val="bg1"/>
                </a:solidFill>
              </a:rPr>
              <a:t>Example 3: Computing FICA Tax</a:t>
            </a:r>
          </a:p>
        </p:txBody>
      </p:sp>
      <p:pic>
        <p:nvPicPr>
          <p:cNvPr id="35844" name="Picture 6" descr="446_EX_03_sol">
            <a:extLst>
              <a:ext uri="{FF2B5EF4-FFF2-40B4-BE49-F238E27FC236}">
                <a16:creationId xmlns:a16="http://schemas.microsoft.com/office/drawing/2014/main" id="{A3EB1D77-1AC1-47CA-B9BC-DD74A64176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276600"/>
            <a:ext cx="7924800" cy="264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Text Box 7">
            <a:extLst>
              <a:ext uri="{FF2B5EF4-FFF2-40B4-BE49-F238E27FC236}">
                <a16:creationId xmlns:a16="http://schemas.microsoft.com/office/drawing/2014/main" id="{F5ABB64D-5413-4A59-8273-82FDAFD28D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5943600"/>
            <a:ext cx="33686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latin typeface="Times New Roman" panose="02020603050405020304" pitchFamily="18" charset="0"/>
              </a:rPr>
              <a:t>The FICA taxes are $6795</a:t>
            </a:r>
          </a:p>
        </p:txBody>
      </p:sp>
    </p:spTree>
    <p:extLst>
      <p:ext uri="{BB962C8B-B14F-4D97-AF65-F5344CB8AC3E}">
        <p14:creationId xmlns:p14="http://schemas.microsoft.com/office/powerpoint/2010/main" val="29921425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>
            <a:extLst>
              <a:ext uri="{FF2B5EF4-FFF2-40B4-BE49-F238E27FC236}">
                <a16:creationId xmlns:a16="http://schemas.microsoft.com/office/drawing/2014/main" id="{10AA8FC1-C5CA-4D90-B5D2-ED002156DD1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19200"/>
            <a:ext cx="8458200" cy="1905000"/>
          </a:xfrm>
        </p:spPr>
        <p:txBody>
          <a:bodyPr/>
          <a:lstStyle/>
          <a:p>
            <a:pPr marL="0" indent="0"/>
            <a:r>
              <a:rPr lang="en-US" altLang="en-US" sz="2400"/>
              <a:t>You would like to have extra spending money and help save for college, so you decide to work part-time at the local gym. The job pays $10 per hour and you work 20 hours per week. Your employer withholds 10% of your gross pay for federal taxes, 5.65% for FICA taxes, and 3% for state taxes.</a:t>
            </a:r>
          </a:p>
          <a:p>
            <a:pPr marL="0" indent="0"/>
            <a:r>
              <a:rPr lang="en-US" altLang="en-US" sz="2400"/>
              <a:t>a.  What is your weekly gross income?</a:t>
            </a:r>
          </a:p>
          <a:p>
            <a:pPr marL="0" indent="0"/>
            <a:r>
              <a:rPr lang="en-US" altLang="en-US" sz="2400"/>
              <a:t>b.   How much is withheld per week for federal taxes?</a:t>
            </a:r>
          </a:p>
          <a:p>
            <a:pPr marL="0" indent="0"/>
            <a:r>
              <a:rPr lang="en-US" altLang="en-US" sz="2400"/>
              <a:t>c.   How much is withheld per week for FICA taxes?</a:t>
            </a:r>
          </a:p>
          <a:p>
            <a:pPr marL="0" indent="0"/>
            <a:r>
              <a:rPr lang="en-US" altLang="en-US" sz="2400"/>
              <a:t>d.   How much is withheld per week for state taxes?</a:t>
            </a:r>
          </a:p>
          <a:p>
            <a:pPr marL="0" indent="0"/>
            <a:r>
              <a:rPr lang="en-US" altLang="en-US" sz="2400"/>
              <a:t>e.   What is your weekly net pay?</a:t>
            </a:r>
          </a:p>
          <a:p>
            <a:pPr marL="0" indent="0"/>
            <a:r>
              <a:rPr lang="en-US" altLang="en-US" sz="2400"/>
              <a:t>f.   What percentage of your gross pay is withheld for taxes? Round</a:t>
            </a:r>
            <a:br>
              <a:rPr lang="en-US" altLang="en-US" sz="2400"/>
            </a:br>
            <a:r>
              <a:rPr lang="en-US" altLang="en-US" sz="2400"/>
              <a:t>      to the nearest tenth of a percent. </a:t>
            </a:r>
          </a:p>
        </p:txBody>
      </p:sp>
      <p:sp>
        <p:nvSpPr>
          <p:cNvPr id="37891" name="Rectangle 4">
            <a:extLst>
              <a:ext uri="{FF2B5EF4-FFF2-40B4-BE49-F238E27FC236}">
                <a16:creationId xmlns:a16="http://schemas.microsoft.com/office/drawing/2014/main" id="{AC441882-590B-470A-9403-323D561D312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304800"/>
            <a:ext cx="8229600" cy="685800"/>
          </a:xfrm>
          <a:noFill/>
        </p:spPr>
        <p:txBody>
          <a:bodyPr/>
          <a:lstStyle/>
          <a:p>
            <a:r>
              <a:rPr lang="en-US" altLang="en-US">
                <a:solidFill>
                  <a:schemeClr val="bg1"/>
                </a:solidFill>
              </a:rPr>
              <a:t>Example 4: Taxes for a Working Teen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>
            <a:extLst>
              <a:ext uri="{FF2B5EF4-FFF2-40B4-BE49-F238E27FC236}">
                <a16:creationId xmlns:a16="http://schemas.microsoft.com/office/drawing/2014/main" id="{AAEF6F21-1B17-4F0D-A1E5-BD3B3FDAC3D5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95400"/>
            <a:ext cx="8458200" cy="1905000"/>
          </a:xfrm>
        </p:spPr>
        <p:txBody>
          <a:bodyPr/>
          <a:lstStyle/>
          <a:p>
            <a:pPr marL="0" indent="0"/>
            <a:r>
              <a:rPr lang="en-US" altLang="en-US" sz="2000"/>
              <a:t>You would like to have extra spending money and help save for college, so you decide to work part-time at the local gym. The job pays $10 per hour and you work 20 hours per week. Your employer withholds 10% of your gross pay for federal taxes, 5.65% for FICA taxes, and 3% for state taxes.</a:t>
            </a:r>
          </a:p>
          <a:p>
            <a:pPr marL="0" indent="0"/>
            <a:r>
              <a:rPr lang="en-US" altLang="en-US" sz="2400"/>
              <a:t>Solution</a:t>
            </a:r>
          </a:p>
          <a:p>
            <a:pPr marL="0" indent="0"/>
            <a:r>
              <a:rPr lang="en-US" altLang="en-US" sz="2400"/>
              <a:t>a.  Gross pay = 20 hours </a:t>
            </a:r>
            <a:r>
              <a:rPr lang="en-US" altLang="en-US" sz="2400">
                <a:sym typeface="Symbol" panose="05050102010706020507" pitchFamily="18" charset="2"/>
              </a:rPr>
              <a:t> $10/hr = $200</a:t>
            </a:r>
          </a:p>
          <a:p>
            <a:pPr marL="0" indent="0"/>
            <a:endParaRPr lang="en-US" altLang="en-US" sz="2400">
              <a:sym typeface="Symbol" panose="05050102010706020507" pitchFamily="18" charset="2"/>
            </a:endParaRPr>
          </a:p>
          <a:p>
            <a:pPr marL="0" indent="0"/>
            <a:r>
              <a:rPr lang="en-US" altLang="en-US" sz="2400">
                <a:sym typeface="Symbol" panose="05050102010706020507" pitchFamily="18" charset="2"/>
              </a:rPr>
              <a:t>b.  Federal Taxes:  10% of gross pay</a:t>
            </a:r>
          </a:p>
          <a:p>
            <a:pPr marL="0" indent="0"/>
            <a:r>
              <a:rPr lang="en-US" altLang="en-US" sz="2400">
                <a:sym typeface="Symbol" panose="05050102010706020507" pitchFamily="18" charset="2"/>
              </a:rPr>
              <a:t>	0.10  $200 = $20</a:t>
            </a:r>
          </a:p>
          <a:p>
            <a:pPr marL="0" indent="0"/>
            <a:endParaRPr lang="en-US" altLang="en-US" sz="2400">
              <a:sym typeface="Symbol" panose="05050102010706020507" pitchFamily="18" charset="2"/>
            </a:endParaRPr>
          </a:p>
          <a:p>
            <a:pPr marL="0" indent="0"/>
            <a:r>
              <a:rPr lang="en-US" altLang="en-US" sz="2400">
                <a:sym typeface="Symbol" panose="05050102010706020507" pitchFamily="18" charset="2"/>
              </a:rPr>
              <a:t>c.  FICA Taxes:  5.65% of gross pay</a:t>
            </a:r>
          </a:p>
          <a:p>
            <a:pPr marL="0" indent="0"/>
            <a:r>
              <a:rPr lang="en-US" altLang="en-US" sz="2400">
                <a:sym typeface="Symbol" panose="05050102010706020507" pitchFamily="18" charset="2"/>
              </a:rPr>
              <a:t>	0.0565  $200 = $11.30</a:t>
            </a:r>
            <a:endParaRPr lang="en-US" altLang="en-US" sz="2400"/>
          </a:p>
        </p:txBody>
      </p:sp>
      <p:sp>
        <p:nvSpPr>
          <p:cNvPr id="39939" name="Rectangle 4">
            <a:extLst>
              <a:ext uri="{FF2B5EF4-FFF2-40B4-BE49-F238E27FC236}">
                <a16:creationId xmlns:a16="http://schemas.microsoft.com/office/drawing/2014/main" id="{F39BB2C0-E78D-4448-B029-AC1BC95C42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52400"/>
            <a:ext cx="8229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0000CC"/>
              </a:buClr>
              <a:buSzPct val="125000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9900"/>
              </a:buClr>
              <a:buSzPct val="125000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00CC"/>
              </a:buClr>
              <a:buSzPct val="125000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9900"/>
              </a:buClr>
              <a:buSzPct val="125000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00CC"/>
              </a:buClr>
              <a:buSzPct val="125000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SzPct val="125000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SzPct val="125000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SzPct val="125000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SzPct val="125000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</a:pPr>
            <a:r>
              <a:rPr lang="en-US" altLang="en-US" sz="3600">
                <a:solidFill>
                  <a:schemeClr val="bg1"/>
                </a:solidFill>
              </a:rPr>
              <a:t>Example 4: Taxes for a Working Teen continued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>
            <a:extLst>
              <a:ext uri="{FF2B5EF4-FFF2-40B4-BE49-F238E27FC236}">
                <a16:creationId xmlns:a16="http://schemas.microsoft.com/office/drawing/2014/main" id="{7DA72212-7E6B-4FF9-BED8-BA7BFD807AF1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95400"/>
            <a:ext cx="8458200" cy="1905000"/>
          </a:xfrm>
        </p:spPr>
        <p:txBody>
          <a:bodyPr/>
          <a:lstStyle/>
          <a:p>
            <a:pPr marL="0" indent="0"/>
            <a:r>
              <a:rPr lang="en-US" altLang="en-US" sz="2000"/>
              <a:t>You would like to have extra spending money and help save for college, so you decide to work part-time at the local gym. The job pays $10 per hour and you work 20 hours per week. Your employer withholds 10% of your gross pay for federal taxes, 5.65% for FICA taxes, and 3% for state taxes.</a:t>
            </a:r>
          </a:p>
          <a:p>
            <a:pPr marL="0" indent="0"/>
            <a:r>
              <a:rPr lang="en-US" altLang="en-US" sz="2400"/>
              <a:t>Solution</a:t>
            </a:r>
          </a:p>
          <a:p>
            <a:pPr marL="0" indent="0"/>
            <a:r>
              <a:rPr lang="en-US" altLang="en-US" sz="2400"/>
              <a:t>d.  State Taxes:  3% of gross pay</a:t>
            </a:r>
          </a:p>
          <a:p>
            <a:pPr marL="0" indent="0"/>
            <a:r>
              <a:rPr lang="en-US" altLang="en-US" sz="2400">
                <a:sym typeface="Symbol" panose="05050102010706020507" pitchFamily="18" charset="2"/>
              </a:rPr>
              <a:t>	0.03  $200 = $6</a:t>
            </a:r>
          </a:p>
          <a:p>
            <a:pPr marL="0" indent="0"/>
            <a:r>
              <a:rPr lang="en-US" altLang="en-US" sz="2400">
                <a:sym typeface="Symbol" panose="05050102010706020507" pitchFamily="18" charset="2"/>
              </a:rPr>
              <a:t>e.  Net Pay = Gross Pay – Deductions </a:t>
            </a:r>
          </a:p>
          <a:p>
            <a:pPr marL="0" indent="0"/>
            <a:r>
              <a:rPr lang="en-US" altLang="en-US" sz="2400">
                <a:sym typeface="Symbol" panose="05050102010706020507" pitchFamily="18" charset="2"/>
              </a:rPr>
              <a:t>		</a:t>
            </a:r>
            <a:endParaRPr lang="en-US" altLang="en-US" sz="2400"/>
          </a:p>
        </p:txBody>
      </p:sp>
      <p:sp>
        <p:nvSpPr>
          <p:cNvPr id="41987" name="Rectangle 4">
            <a:extLst>
              <a:ext uri="{FF2B5EF4-FFF2-40B4-BE49-F238E27FC236}">
                <a16:creationId xmlns:a16="http://schemas.microsoft.com/office/drawing/2014/main" id="{E4EF3EBC-5BD0-41D2-BFE4-9571D98D8A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52400"/>
            <a:ext cx="8229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0000CC"/>
              </a:buClr>
              <a:buSzPct val="125000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9900"/>
              </a:buClr>
              <a:buSzPct val="125000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00CC"/>
              </a:buClr>
              <a:buSzPct val="125000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9900"/>
              </a:buClr>
              <a:buSzPct val="125000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00CC"/>
              </a:buClr>
              <a:buSzPct val="125000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SzPct val="125000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SzPct val="125000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SzPct val="125000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SzPct val="125000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</a:pPr>
            <a:r>
              <a:rPr lang="en-US" altLang="en-US" sz="3600">
                <a:solidFill>
                  <a:schemeClr val="bg1"/>
                </a:solidFill>
              </a:rPr>
              <a:t>Example 4: Taxes for a Working Teen continued</a:t>
            </a:r>
          </a:p>
        </p:txBody>
      </p:sp>
      <p:pic>
        <p:nvPicPr>
          <p:cNvPr id="41988" name="Picture 6" descr="448_EX_04_sol_01">
            <a:extLst>
              <a:ext uri="{FF2B5EF4-FFF2-40B4-BE49-F238E27FC236}">
                <a16:creationId xmlns:a16="http://schemas.microsoft.com/office/drawing/2014/main" id="{314623A3-808B-4C1B-9E18-E25141A9E8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4351338"/>
            <a:ext cx="5600700" cy="202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>
            <a:extLst>
              <a:ext uri="{FF2B5EF4-FFF2-40B4-BE49-F238E27FC236}">
                <a16:creationId xmlns:a16="http://schemas.microsoft.com/office/drawing/2014/main" id="{65BB80DF-13AE-445A-B5F6-12BF08D4BB9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95400"/>
            <a:ext cx="8458200" cy="1905000"/>
          </a:xfrm>
        </p:spPr>
        <p:txBody>
          <a:bodyPr/>
          <a:lstStyle/>
          <a:p>
            <a:pPr marL="0" indent="0"/>
            <a:r>
              <a:rPr lang="en-US" altLang="en-US" sz="2000"/>
              <a:t>You would like to have extra spending money and help save for college, so you decide to work part-time at the local gym. The job pays $10 per hour and you work 20 hours per week. Your employer withholds 10% of your gross pay for federal taxes, 5.65% for FICA taxes, and 3% for state taxes.</a:t>
            </a:r>
          </a:p>
          <a:p>
            <a:pPr marL="0" indent="0"/>
            <a:r>
              <a:rPr lang="en-US" altLang="en-US" sz="2400"/>
              <a:t>Solution</a:t>
            </a:r>
          </a:p>
          <a:p>
            <a:pPr marL="0" indent="0"/>
            <a:r>
              <a:rPr lang="en-US" altLang="en-US" sz="2400"/>
              <a:t>f. </a:t>
            </a:r>
          </a:p>
          <a:p>
            <a:pPr marL="0" indent="0"/>
            <a:r>
              <a:rPr lang="en-US" altLang="en-US" sz="2000">
                <a:sym typeface="Symbol" panose="05050102010706020507" pitchFamily="18" charset="2"/>
              </a:rPr>
              <a:t>		</a:t>
            </a:r>
            <a:endParaRPr lang="en-US" altLang="en-US" sz="2000"/>
          </a:p>
        </p:txBody>
      </p:sp>
      <p:sp>
        <p:nvSpPr>
          <p:cNvPr id="44035" name="Rectangle 4">
            <a:extLst>
              <a:ext uri="{FF2B5EF4-FFF2-40B4-BE49-F238E27FC236}">
                <a16:creationId xmlns:a16="http://schemas.microsoft.com/office/drawing/2014/main" id="{6C6EB983-0BF8-4742-BA0C-8F1C2526167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304800"/>
            <a:ext cx="8229600" cy="685800"/>
          </a:xfrm>
          <a:noFill/>
        </p:spPr>
        <p:txBody>
          <a:bodyPr/>
          <a:lstStyle/>
          <a:p>
            <a:r>
              <a:rPr lang="en-US" altLang="en-US">
                <a:solidFill>
                  <a:schemeClr val="bg1"/>
                </a:solidFill>
              </a:rPr>
              <a:t>Example 5: continued</a:t>
            </a:r>
          </a:p>
        </p:txBody>
      </p:sp>
      <p:pic>
        <p:nvPicPr>
          <p:cNvPr id="44036" name="Picture 6" descr="448_EX_04_sol_02">
            <a:extLst>
              <a:ext uri="{FF2B5EF4-FFF2-40B4-BE49-F238E27FC236}">
                <a16:creationId xmlns:a16="http://schemas.microsoft.com/office/drawing/2014/main" id="{10FB4614-A2FF-4D81-A163-02A716B368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436938"/>
            <a:ext cx="7620000" cy="159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A6BDB801-DFAD-4D85-B06B-1A330705782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20650" y="76200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500" dirty="0">
                <a:solidFill>
                  <a:schemeClr val="bg1"/>
                </a:solidFill>
              </a:rPr>
              <a:t>Targets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8256B837-17DA-494D-A91A-1A996FD1AFB5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marL="533400" indent="-533400">
              <a:buFontTx/>
              <a:buAutoNum type="arabicPeriod"/>
            </a:pPr>
            <a:r>
              <a:rPr lang="en-US" altLang="en-US" dirty="0"/>
              <a:t>I can determine gross income, adjustable gross income, and taxable income.</a:t>
            </a:r>
          </a:p>
          <a:p>
            <a:pPr marL="533400" indent="-533400">
              <a:buFontTx/>
              <a:buAutoNum type="arabicPeriod"/>
            </a:pPr>
            <a:r>
              <a:rPr lang="en-US" altLang="en-US" dirty="0"/>
              <a:t>I can calculate federal income tax.</a:t>
            </a:r>
          </a:p>
          <a:p>
            <a:pPr marL="533400" indent="-533400">
              <a:buFontTx/>
              <a:buAutoNum type="arabicPeriod"/>
            </a:pPr>
            <a:r>
              <a:rPr lang="en-US" altLang="en-US" dirty="0"/>
              <a:t>I can calculate FICA taxes.</a:t>
            </a:r>
          </a:p>
          <a:p>
            <a:pPr marL="533400" indent="-533400">
              <a:buFontTx/>
              <a:buAutoNum type="arabicPeriod"/>
            </a:pPr>
            <a:r>
              <a:rPr lang="en-US" altLang="en-US" dirty="0"/>
              <a:t>I can solve problems involving working teens and taxes.</a:t>
            </a:r>
          </a:p>
          <a:p>
            <a:pPr marL="533400" indent="-533400" eaLnBrk="1" hangingPunct="1">
              <a:buFontTx/>
              <a:buAutoNum type="arabicPeriod"/>
            </a:pP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C6D7595-DAFD-4CC1-B9B2-6FB9B109A6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27" y="0"/>
            <a:ext cx="8398173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390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44A1FCAE-F5C4-4A33-98B3-9754B8793C7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304800"/>
            <a:ext cx="8229600" cy="685800"/>
          </a:xfrm>
        </p:spPr>
        <p:txBody>
          <a:bodyPr/>
          <a:lstStyle/>
          <a:p>
            <a:r>
              <a:rPr lang="en-US" altLang="en-US">
                <a:solidFill>
                  <a:schemeClr val="bg1"/>
                </a:solidFill>
              </a:rPr>
              <a:t>Percent and Income Tax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2701B4E1-B576-4D7E-B8BE-C0720EDA8087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457200" indent="-457200"/>
            <a:r>
              <a:rPr lang="en-US" altLang="en-US" dirty="0"/>
              <a:t>Calculating Income Tax:</a:t>
            </a:r>
          </a:p>
          <a:p>
            <a:pPr marL="457200" indent="-457200">
              <a:buFontTx/>
              <a:buAutoNum type="arabicPeriod"/>
            </a:pPr>
            <a:r>
              <a:rPr lang="en-US" altLang="en-US" dirty="0"/>
              <a:t>Determine your adjusted gross income:</a:t>
            </a:r>
          </a:p>
          <a:p>
            <a:pPr marL="457200" indent="-457200"/>
            <a:endParaRPr lang="en-US" altLang="en-US" dirty="0"/>
          </a:p>
          <a:p>
            <a:pPr marL="457200" indent="-457200">
              <a:buFontTx/>
              <a:buAutoNum type="arabicPeriod"/>
            </a:pPr>
            <a:endParaRPr lang="en-US" altLang="en-US" dirty="0"/>
          </a:p>
          <a:p>
            <a:pPr marL="457200" indent="-457200">
              <a:buFontTx/>
              <a:buAutoNum type="arabicPeriod"/>
            </a:pPr>
            <a:endParaRPr lang="en-US" altLang="en-US" dirty="0"/>
          </a:p>
          <a:p>
            <a:pPr marL="457200" indent="-457200"/>
            <a:r>
              <a:rPr lang="en-US" altLang="en-US" dirty="0">
                <a:solidFill>
                  <a:srgbClr val="0000CC"/>
                </a:solidFill>
              </a:rPr>
              <a:t>2.</a:t>
            </a:r>
            <a:r>
              <a:rPr lang="en-US" altLang="en-US" dirty="0"/>
              <a:t>	Determine your taxable income:</a:t>
            </a:r>
          </a:p>
          <a:p>
            <a:pPr marL="457200" indent="-457200"/>
            <a:endParaRPr lang="en-US" altLang="en-US" dirty="0"/>
          </a:p>
          <a:p>
            <a:pPr marL="457200" indent="-457200"/>
            <a:endParaRPr lang="en-US" altLang="en-US" dirty="0"/>
          </a:p>
        </p:txBody>
      </p:sp>
      <p:pic>
        <p:nvPicPr>
          <p:cNvPr id="10244" name="Picture 5" descr="440_orange_box">
            <a:extLst>
              <a:ext uri="{FF2B5EF4-FFF2-40B4-BE49-F238E27FC236}">
                <a16:creationId xmlns:a16="http://schemas.microsoft.com/office/drawing/2014/main" id="{932C7229-54F5-4041-A656-DEB4F9C7D6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8" y="2667000"/>
            <a:ext cx="8793162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6" descr="441_orange_box">
            <a:extLst>
              <a:ext uri="{FF2B5EF4-FFF2-40B4-BE49-F238E27FC236}">
                <a16:creationId xmlns:a16="http://schemas.microsoft.com/office/drawing/2014/main" id="{F8D82764-904A-4713-964C-45941D6FBB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943475"/>
            <a:ext cx="8812213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443_orange_box">
            <a:extLst>
              <a:ext uri="{FF2B5EF4-FFF2-40B4-BE49-F238E27FC236}">
                <a16:creationId xmlns:a16="http://schemas.microsoft.com/office/drawing/2014/main" id="{C63BC85E-EAB7-4F41-A582-632F235A2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59" y="33997"/>
            <a:ext cx="8121841" cy="6824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5724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9A613264-F12D-4704-B02C-1078DF71AE3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28600"/>
            <a:ext cx="8229600" cy="685800"/>
          </a:xfrm>
        </p:spPr>
        <p:txBody>
          <a:bodyPr/>
          <a:lstStyle/>
          <a:p>
            <a:r>
              <a:rPr lang="en-US" altLang="en-US">
                <a:solidFill>
                  <a:schemeClr val="bg1"/>
                </a:solidFill>
              </a:rPr>
              <a:t>Example 1: Gross Incomes, Adjusted Gross Income, and Taxable Income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81B11BD3-B452-422F-9976-B44596011EA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219200"/>
            <a:ext cx="8686800" cy="4530725"/>
          </a:xfrm>
        </p:spPr>
        <p:txBody>
          <a:bodyPr/>
          <a:lstStyle/>
          <a:p>
            <a:pPr marL="0" indent="0"/>
            <a:r>
              <a:rPr lang="en-US" altLang="en-US" dirty="0"/>
              <a:t>A single man earned wages of $46,500, received $1850 in interest from a savings account, received $15,000 in winnings on a television game show, and contributed $2300 to a tax-deferred savings plan. He is entitled to a personal exemption of $3800 and a standard deduction of $5950. The interest on his home mortgage was $6500, he paid $2100 in property taxes and $1855 in state taxes, and he contributed $3000 to charity.</a:t>
            </a:r>
          </a:p>
          <a:p>
            <a:pPr marL="0" indent="0"/>
            <a:r>
              <a:rPr lang="en-US" altLang="en-US" dirty="0"/>
              <a:t>a. Determine the man’s gross income.</a:t>
            </a:r>
          </a:p>
          <a:p>
            <a:pPr marL="0" indent="0"/>
            <a:r>
              <a:rPr lang="en-US" altLang="en-US" dirty="0"/>
              <a:t>b. Determine the man’s adjusted gross income.</a:t>
            </a:r>
          </a:p>
          <a:p>
            <a:pPr marL="0" indent="0"/>
            <a:r>
              <a:rPr lang="en-US" altLang="en-US" dirty="0"/>
              <a:t>c. Determine the man’s taxable income.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>
            <a:extLst>
              <a:ext uri="{FF2B5EF4-FFF2-40B4-BE49-F238E27FC236}">
                <a16:creationId xmlns:a16="http://schemas.microsoft.com/office/drawing/2014/main" id="{2E99FEC5-CBAB-49A1-A224-749B7EA3E289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295400"/>
            <a:ext cx="8534400" cy="4530725"/>
          </a:xfrm>
        </p:spPr>
        <p:txBody>
          <a:bodyPr/>
          <a:lstStyle/>
          <a:p>
            <a:pPr marL="0" indent="0"/>
            <a:r>
              <a:rPr lang="en-US" altLang="en-US" sz="2000" dirty="0"/>
              <a:t>A single man earned wages of $46,500, received $1850 in interest from a savings account, received $15,000 in winnings on a television game show, and contributed $2300 to a tax-deferred savings plan. He is entitled to a personal exemption of $3800 and a standard deduction of $5950. The interest on his home mortgage was $6500, he paid $2100 in property taxes and $1855 in state taxes, and he contributed $3000 to charity.</a:t>
            </a:r>
          </a:p>
          <a:p>
            <a:pPr marL="0" indent="0"/>
            <a:r>
              <a:rPr lang="en-US" altLang="en-US" dirty="0"/>
              <a:t>a. Determine the man’s gross income.</a:t>
            </a:r>
          </a:p>
          <a:p>
            <a:pPr marL="0" indent="0"/>
            <a:r>
              <a:rPr lang="en-US" altLang="en-US" dirty="0">
                <a:solidFill>
                  <a:srgbClr val="00B050"/>
                </a:solidFill>
              </a:rPr>
              <a:t>Gross Income = $46,500 + $1850 + $15,000 = $63,350</a:t>
            </a:r>
          </a:p>
          <a:p>
            <a:pPr marL="0" indent="0"/>
            <a:r>
              <a:rPr lang="en-US" altLang="en-US" dirty="0"/>
              <a:t>b. Determine the man’s adjusted gross income.</a:t>
            </a:r>
          </a:p>
          <a:p>
            <a:pPr marL="0" indent="0"/>
            <a:r>
              <a:rPr lang="en-US" altLang="en-US" dirty="0">
                <a:solidFill>
                  <a:srgbClr val="00B050"/>
                </a:solidFill>
              </a:rPr>
              <a:t>Adjusted Gross Income = $63,350 </a:t>
            </a:r>
            <a:r>
              <a:rPr lang="en-US" altLang="en-US" dirty="0">
                <a:solidFill>
                  <a:srgbClr val="00B050"/>
                </a:solidFill>
                <a:sym typeface="Symbol" panose="05050102010706020507" pitchFamily="18" charset="2"/>
              </a:rPr>
              <a:t></a:t>
            </a:r>
            <a:r>
              <a:rPr lang="en-US" altLang="en-US" dirty="0">
                <a:solidFill>
                  <a:srgbClr val="00B050"/>
                </a:solidFill>
              </a:rPr>
              <a:t> $2300 = $61,050</a:t>
            </a:r>
            <a:endParaRPr lang="en-US" altLang="en-US" dirty="0"/>
          </a:p>
          <a:p>
            <a:pPr marL="0" indent="0"/>
            <a:r>
              <a:rPr lang="en-US" altLang="en-US" dirty="0"/>
              <a:t>c. Determine the man’s taxable income.</a:t>
            </a:r>
          </a:p>
          <a:p>
            <a:pPr marL="0" indent="0"/>
            <a:r>
              <a:rPr lang="en-US" altLang="en-US" dirty="0">
                <a:solidFill>
                  <a:srgbClr val="00B050"/>
                </a:solidFill>
              </a:rPr>
              <a:t>Deductions = $6500 + $2100 +$1855 +$3000 = $13,455</a:t>
            </a: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A3E4290A-8725-4BBA-8B9B-E9EC46149E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28600"/>
            <a:ext cx="8229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0000CC"/>
              </a:buClr>
              <a:buSzPct val="125000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9900"/>
              </a:buClr>
              <a:buSzPct val="125000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00CC"/>
              </a:buClr>
              <a:buSzPct val="125000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9900"/>
              </a:buClr>
              <a:buSzPct val="125000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00CC"/>
              </a:buClr>
              <a:buSzPct val="125000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SzPct val="125000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SzPct val="125000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SzPct val="125000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SzPct val="125000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</a:pPr>
            <a:r>
              <a:rPr lang="en-US" altLang="en-US" sz="3600">
                <a:solidFill>
                  <a:schemeClr val="bg1"/>
                </a:solidFill>
              </a:rPr>
              <a:t>Example 1: Gross Incomes, Adjusted Gross Income, and Taxable Income  continued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>
            <a:extLst>
              <a:ext uri="{FF2B5EF4-FFF2-40B4-BE49-F238E27FC236}">
                <a16:creationId xmlns:a16="http://schemas.microsoft.com/office/drawing/2014/main" id="{B9E7AA0B-1180-49BC-9782-E16FEE0BB8B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66700" y="1371600"/>
            <a:ext cx="8648700" cy="4830763"/>
          </a:xfrm>
        </p:spPr>
        <p:txBody>
          <a:bodyPr/>
          <a:lstStyle/>
          <a:p>
            <a:pPr marL="0" indent="0"/>
            <a:r>
              <a:rPr lang="en-US" altLang="en-US" sz="2000" dirty="0"/>
              <a:t>A single man earned wages of $46,500, received $1850 in interest from a savings account, received $15,000 in winnings on a television game show, and contributed $2300 to a tax-deferred savings plan. He is entitled to a personal exemption of $3800 and a standard deduction of $5950. The interest on his home mortgage was $6500, he paid $2100 in property taxes and $1855 in state taxes, and he contributed $3000 to charity.</a:t>
            </a:r>
          </a:p>
          <a:p>
            <a:pPr marL="0" indent="0"/>
            <a:r>
              <a:rPr lang="en-US" altLang="en-US" sz="2600" dirty="0"/>
              <a:t>c. Determine the man’s taxable income.</a:t>
            </a:r>
          </a:p>
          <a:p>
            <a:pPr marL="0" indent="0"/>
            <a:r>
              <a:rPr lang="en-US" altLang="en-US" sz="2000" dirty="0">
                <a:solidFill>
                  <a:srgbClr val="00B050"/>
                </a:solidFill>
              </a:rPr>
              <a:t>Taxable Income = Adjusted Gross income – (Exemptions + Deductions)</a:t>
            </a:r>
          </a:p>
          <a:p>
            <a:pPr marL="0" indent="0"/>
            <a:r>
              <a:rPr lang="en-US" altLang="en-US" sz="2600" dirty="0">
                <a:solidFill>
                  <a:srgbClr val="00B050"/>
                </a:solidFill>
              </a:rPr>
              <a:t>		= $61,050 – ($3800 + $13,455) </a:t>
            </a:r>
          </a:p>
          <a:p>
            <a:pPr marL="0" indent="0"/>
            <a:r>
              <a:rPr lang="en-US" altLang="en-US" sz="2600" dirty="0">
                <a:solidFill>
                  <a:srgbClr val="00B050"/>
                </a:solidFill>
              </a:rPr>
              <a:t>		= $61,050 – $17,255</a:t>
            </a:r>
          </a:p>
          <a:p>
            <a:pPr marL="0" indent="0"/>
            <a:r>
              <a:rPr lang="en-US" altLang="en-US" sz="2600" dirty="0">
                <a:solidFill>
                  <a:srgbClr val="00B050"/>
                </a:solidFill>
              </a:rPr>
              <a:t>		= $43,795</a:t>
            </a: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4743D000-0EC8-4270-BA5E-EB49D2B104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28600"/>
            <a:ext cx="8229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0000CC"/>
              </a:buClr>
              <a:buSzPct val="125000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9900"/>
              </a:buClr>
              <a:buSzPct val="125000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00CC"/>
              </a:buClr>
              <a:buSzPct val="125000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9900"/>
              </a:buClr>
              <a:buSzPct val="125000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00CC"/>
              </a:buClr>
              <a:buSzPct val="125000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SzPct val="125000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SzPct val="125000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SzPct val="125000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SzPct val="125000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</a:pPr>
            <a:r>
              <a:rPr lang="en-US" altLang="en-US" sz="3600">
                <a:solidFill>
                  <a:schemeClr val="bg1"/>
                </a:solidFill>
              </a:rPr>
              <a:t>Example 1: Gross Incomes, Adjusted Gross Income, and Taxable Income  continued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evel">
  <a:themeElements>
    <a:clrScheme name="Level 6">
      <a:dk1>
        <a:srgbClr val="000000"/>
      </a:dk1>
      <a:lt1>
        <a:srgbClr val="FFFFFF"/>
      </a:lt1>
      <a:dk2>
        <a:srgbClr val="666699"/>
      </a:dk2>
      <a:lt2>
        <a:srgbClr val="FFCC00"/>
      </a:lt2>
      <a:accent1>
        <a:srgbClr val="FF9900"/>
      </a:accent1>
      <a:accent2>
        <a:srgbClr val="FF0000"/>
      </a:accent2>
      <a:accent3>
        <a:srgbClr val="FFFFFF"/>
      </a:accent3>
      <a:accent4>
        <a:srgbClr val="000000"/>
      </a:accent4>
      <a:accent5>
        <a:srgbClr val="FFCAAA"/>
      </a:accent5>
      <a:accent6>
        <a:srgbClr val="E70000"/>
      </a:accent6>
      <a:hlink>
        <a:srgbClr val="666699"/>
      </a:hlink>
      <a:folHlink>
        <a:srgbClr val="999966"/>
      </a:folHlink>
    </a:clrScheme>
    <a:fontScheme name="Level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7FC27C820BFFA4C912D87E7B01C2192" ma:contentTypeVersion="27" ma:contentTypeDescription="Create a new document." ma:contentTypeScope="" ma:versionID="bbab20b3b617bb3c1e2a43c6317269d6">
  <xsd:schema xmlns:xsd="http://www.w3.org/2001/XMLSchema" xmlns:xs="http://www.w3.org/2001/XMLSchema" xmlns:p="http://schemas.microsoft.com/office/2006/metadata/properties" xmlns:ns3="1702b619-df69-47d0-b557-005983ce0185" xmlns:ns4="6635ddec-091d-44f9-964c-f969512ac5d9" targetNamespace="http://schemas.microsoft.com/office/2006/metadata/properties" ma:root="true" ma:fieldsID="ee3d9f9a4584d50cf360afeaa239863a" ns3:_="" ns4:_="">
    <xsd:import namespace="1702b619-df69-47d0-b557-005983ce0185"/>
    <xsd:import namespace="6635ddec-091d-44f9-964c-f969512ac5d9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NotebookType" minOccurs="0"/>
                <xsd:element ref="ns4:FolderType" minOccurs="0"/>
                <xsd:element ref="ns4:Owner" minOccurs="0"/>
                <xsd:element ref="ns4:DefaultSectionNames" minOccurs="0"/>
                <xsd:element ref="ns4:Templates" minOccurs="0"/>
                <xsd:element ref="ns4:CultureName" minOccurs="0"/>
                <xsd:element ref="ns4:AppVersion" minOccurs="0"/>
                <xsd:element ref="ns4:Teachers" minOccurs="0"/>
                <xsd:element ref="ns4:Students" minOccurs="0"/>
                <xsd:element ref="ns4:Student_Group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Has_Teacher_Only_SectionGroup" minOccurs="0"/>
                <xsd:element ref="ns4:Is_Collaboration_Space_Locked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EventHashCode" minOccurs="0"/>
                <xsd:element ref="ns4:MediaServiceGenerationTime" minOccurs="0"/>
                <xsd:element ref="ns4:MediaServiceOCR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02b619-df69-47d0-b557-005983ce018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35ddec-091d-44f9-964c-f969512ac5d9" elementFormDefault="qualified">
    <xsd:import namespace="http://schemas.microsoft.com/office/2006/documentManagement/types"/>
    <xsd:import namespace="http://schemas.microsoft.com/office/infopath/2007/PartnerControls"/>
    <xsd:element name="NotebookType" ma:index="11" nillable="true" ma:displayName="Notebook Type" ma:internalName="NotebookType">
      <xsd:simpleType>
        <xsd:restriction base="dms:Text"/>
      </xsd:simpleType>
    </xsd:element>
    <xsd:element name="FolderType" ma:index="12" nillable="true" ma:displayName="Folder Type" ma:internalName="FolderType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4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5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16" nillable="true" ma:displayName="Culture Name" ma:internalName="CultureName">
      <xsd:simpleType>
        <xsd:restriction base="dms:Text"/>
      </xsd:simpleType>
    </xsd:element>
    <xsd:element name="AppVersion" ma:index="17" nillable="true" ma:displayName="App Version" ma:internalName="AppVersion">
      <xsd:simpleType>
        <xsd:restriction base="dms:Text"/>
      </xsd:simpleType>
    </xsd:element>
    <xsd:element name="Teachers" ma:index="18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9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0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1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2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3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4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5" nillable="true" ma:displayName="Is Collaboration Space Locked" ma:internalName="Is_Collaboration_Space_Locked">
      <xsd:simpleType>
        <xsd:restriction base="dms:Boolean"/>
      </xsd:simpleType>
    </xsd:element>
    <xsd:element name="MediaServiceMetadata" ma:index="26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7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28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29" nillable="true" ma:displayName="MediaServiceDateTaken" ma:hidden="true" ma:internalName="MediaServiceDateTaken" ma:readOnly="true">
      <xsd:simpleType>
        <xsd:restriction base="dms:Text"/>
      </xsd:simpleType>
    </xsd:element>
    <xsd:element name="MediaServiceEventHashCode" ma:index="3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3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OCR" ma:index="3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3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faultSectionNames xmlns="6635ddec-091d-44f9-964c-f969512ac5d9" xsi:nil="true"/>
    <NotebookType xmlns="6635ddec-091d-44f9-964c-f969512ac5d9" xsi:nil="true"/>
    <Students xmlns="6635ddec-091d-44f9-964c-f969512ac5d9">
      <UserInfo>
        <DisplayName/>
        <AccountId xsi:nil="true"/>
        <AccountType/>
      </UserInfo>
    </Students>
    <Templates xmlns="6635ddec-091d-44f9-964c-f969512ac5d9" xsi:nil="true"/>
    <AppVersion xmlns="6635ddec-091d-44f9-964c-f969512ac5d9" xsi:nil="true"/>
    <FolderType xmlns="6635ddec-091d-44f9-964c-f969512ac5d9" xsi:nil="true"/>
    <Student_Groups xmlns="6635ddec-091d-44f9-964c-f969512ac5d9">
      <UserInfo>
        <DisplayName/>
        <AccountId xsi:nil="true"/>
        <AccountType/>
      </UserInfo>
    </Student_Groups>
    <Self_Registration_Enabled xmlns="6635ddec-091d-44f9-964c-f969512ac5d9" xsi:nil="true"/>
    <Invited_Teachers xmlns="6635ddec-091d-44f9-964c-f969512ac5d9" xsi:nil="true"/>
    <Invited_Students xmlns="6635ddec-091d-44f9-964c-f969512ac5d9" xsi:nil="true"/>
    <Teachers xmlns="6635ddec-091d-44f9-964c-f969512ac5d9">
      <UserInfo>
        <DisplayName/>
        <AccountId xsi:nil="true"/>
        <AccountType/>
      </UserInfo>
    </Teachers>
    <Has_Teacher_Only_SectionGroup xmlns="6635ddec-091d-44f9-964c-f969512ac5d9" xsi:nil="true"/>
    <Is_Collaboration_Space_Locked xmlns="6635ddec-091d-44f9-964c-f969512ac5d9" xsi:nil="true"/>
    <Owner xmlns="6635ddec-091d-44f9-964c-f969512ac5d9">
      <UserInfo>
        <DisplayName/>
        <AccountId xsi:nil="true"/>
        <AccountType/>
      </UserInfo>
    </Owner>
    <CultureName xmlns="6635ddec-091d-44f9-964c-f969512ac5d9" xsi:nil="true"/>
  </documentManagement>
</p:properties>
</file>

<file path=customXml/itemProps1.xml><?xml version="1.0" encoding="utf-8"?>
<ds:datastoreItem xmlns:ds="http://schemas.openxmlformats.org/officeDocument/2006/customXml" ds:itemID="{480BB8AE-AD99-407E-B1A3-4307D453482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95DB61A-192C-4569-A233-A3F638173C2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702b619-df69-47d0-b557-005983ce0185"/>
    <ds:schemaRef ds:uri="6635ddec-091d-44f9-964c-f969512ac5d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5AAF1CC-9D41-40DD-AD2C-7E58BFA94849}">
  <ds:schemaRefs>
    <ds:schemaRef ds:uri="http://schemas.openxmlformats.org/package/2006/metadata/core-properties"/>
    <ds:schemaRef ds:uri="http://www.w3.org/XML/1998/namespace"/>
    <ds:schemaRef ds:uri="http://purl.org/dc/elements/1.1/"/>
    <ds:schemaRef ds:uri="http://schemas.microsoft.com/office/2006/metadata/properties"/>
    <ds:schemaRef ds:uri="1702b619-df69-47d0-b557-005983ce0185"/>
    <ds:schemaRef ds:uri="6635ddec-091d-44f9-964c-f969512ac5d9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3680</TotalTime>
  <Words>1489</Words>
  <Application>Microsoft Office PowerPoint</Application>
  <PresentationFormat>On-screen Show (4:3)</PresentationFormat>
  <Paragraphs>148</Paragraphs>
  <Slides>26</Slides>
  <Notes>20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Arial Black</vt:lpstr>
      <vt:lpstr>Times New Roman</vt:lpstr>
      <vt:lpstr>Wingdings</vt:lpstr>
      <vt:lpstr>Level</vt:lpstr>
      <vt:lpstr>PowerPoint Presentation</vt:lpstr>
      <vt:lpstr>7.2</vt:lpstr>
      <vt:lpstr>Targets</vt:lpstr>
      <vt:lpstr>PowerPoint Presentation</vt:lpstr>
      <vt:lpstr>Percent and Income Tax</vt:lpstr>
      <vt:lpstr>PowerPoint Presentation</vt:lpstr>
      <vt:lpstr>Example 1: Gross Incomes, Adjusted Gross Income, and Taxable Income</vt:lpstr>
      <vt:lpstr>PowerPoint Presentation</vt:lpstr>
      <vt:lpstr>PowerPoint Presentation</vt:lpstr>
      <vt:lpstr>Percent and Income Tax</vt:lpstr>
      <vt:lpstr>PowerPoint Presentation</vt:lpstr>
      <vt:lpstr>Example 2: Computing Federal Income Tax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END OF DAY #1</vt:lpstr>
      <vt:lpstr>PowerPoint Presentation</vt:lpstr>
      <vt:lpstr>Social Security and Medicare (FICA)</vt:lpstr>
      <vt:lpstr>Example 3: Computing FICA Tax</vt:lpstr>
      <vt:lpstr>Example 3: Computing FICA Tax</vt:lpstr>
      <vt:lpstr>Example 4: Taxes for a Working Teen</vt:lpstr>
      <vt:lpstr>PowerPoint Presentation</vt:lpstr>
      <vt:lpstr>PowerPoint Presentation</vt:lpstr>
      <vt:lpstr>Example 5: continued</vt:lpstr>
    </vt:vector>
  </TitlesOfParts>
  <Company>Copyright © 2016, 2012 Pearson Education,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7</dc:title>
  <dc:subject>Math For Your World  2e</dc:subject>
  <dc:creator>Blitzer</dc:creator>
  <cp:lastModifiedBy>Smith, Douglas</cp:lastModifiedBy>
  <cp:revision>435</cp:revision>
  <dcterms:created xsi:type="dcterms:W3CDTF">2003-12-09T18:30:59Z</dcterms:created>
  <dcterms:modified xsi:type="dcterms:W3CDTF">2021-01-08T18:49:40Z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0x01010077FC27C820BFFA4C912D87E7B01C2192</vt:lpwstr>
  </property>
</Properties>
</file>